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"/>
  </p:notesMasterIdLst>
  <p:sldIdLst>
    <p:sldId id="259" r:id="rId4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8"/>
    <p:restoredTop sz="94660"/>
  </p:normalViewPr>
  <p:slideViewPr>
    <p:cSldViewPr>
      <p:cViewPr>
        <p:scale>
          <a:sx n="100" d="100"/>
          <a:sy n="100" d="100"/>
        </p:scale>
        <p:origin x="-1956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28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29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304" y="739973"/>
            <a:ext cx="4933157" cy="369986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30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6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31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32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5198-59F9-4F1B-8C96-7D128000B33C}" type="datetimeFigureOut">
              <a:rPr kumimoji="1" lang="ja-JP" altLang="en-US" smtClean="0"/>
              <a:t>2017/12/15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92FB-CE22-46C3-9E0D-163F32FF0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048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5198-59F9-4F1B-8C96-7D128000B33C}" type="datetimeFigureOut">
              <a:rPr kumimoji="1" lang="ja-JP" altLang="en-US" smtClean="0"/>
              <a:t>2017/12/15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92FB-CE22-46C3-9E0D-163F32FF0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062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5198-59F9-4F1B-8C96-7D128000B33C}" type="datetimeFigureOut">
              <a:rPr kumimoji="1" lang="ja-JP" altLang="en-US" smtClean="0"/>
              <a:t>2017/12/15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92FB-CE22-46C3-9E0D-163F32FF0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13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5198-59F9-4F1B-8C96-7D128000B33C}" type="datetimeFigureOut">
              <a:rPr kumimoji="1" lang="ja-JP" altLang="en-US" smtClean="0"/>
              <a:t>2017/12/15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92FB-CE22-46C3-9E0D-163F32FF0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78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5198-59F9-4F1B-8C96-7D128000B33C}" type="datetimeFigureOut">
              <a:rPr kumimoji="1" lang="ja-JP" altLang="en-US" smtClean="0"/>
              <a:t>2017/12/15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92FB-CE22-46C3-9E0D-163F32FF0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36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5198-59F9-4F1B-8C96-7D128000B33C}" type="datetimeFigureOut">
              <a:rPr kumimoji="1" lang="ja-JP" altLang="en-US" smtClean="0"/>
              <a:t>2017/12/15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92FB-CE22-46C3-9E0D-163F32FF0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660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5198-59F9-4F1B-8C96-7D128000B33C}" type="datetimeFigureOut">
              <a:rPr kumimoji="1" lang="ja-JP" altLang="en-US" smtClean="0"/>
              <a:t>2017/12/15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92FB-CE22-46C3-9E0D-163F32FF0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124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5198-59F9-4F1B-8C96-7D128000B33C}" type="datetimeFigureOut">
              <a:rPr kumimoji="1" lang="ja-JP" altLang="en-US" smtClean="0"/>
              <a:t>2017/12/15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92FB-CE22-46C3-9E0D-163F32FF0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4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5198-59F9-4F1B-8C96-7D128000B33C}" type="datetimeFigureOut">
              <a:rPr kumimoji="1" lang="ja-JP" altLang="en-US" smtClean="0"/>
              <a:t>2017/12/15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92FB-CE22-46C3-9E0D-163F32FF0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843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5198-59F9-4F1B-8C96-7D128000B33C}" type="datetimeFigureOut">
              <a:rPr kumimoji="1" lang="ja-JP" altLang="en-US" smtClean="0"/>
              <a:t>2017/12/15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92FB-CE22-46C3-9E0D-163F32FF0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56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5198-59F9-4F1B-8C96-7D128000B33C}" type="datetimeFigureOut">
              <a:rPr kumimoji="1" lang="ja-JP" altLang="en-US" smtClean="0"/>
              <a:t>2017/12/15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92FB-CE22-46C3-9E0D-163F32FF0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215988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95198-59F9-4F1B-8C96-7D128000B33C}" type="datetimeFigureOut">
              <a:rPr kumimoji="1" lang="ja-JP" altLang="en-US" smtClean="0"/>
              <a:t>2017/12/15</a:t>
            </a:fld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A92FB-CE22-46C3-9E0D-163F32FF01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39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0" name="Picture 2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4489" y="1742715"/>
            <a:ext cx="8675749" cy="3802856"/>
          </a:xfrm>
          <a:prstGeom prst="rect">
            <a:avLst/>
          </a:prstGeom>
          <a:noFill/>
          <a:ln>
            <a:noFill/>
          </a:ln>
        </p:spPr>
      </p:pic>
      <p:sp>
        <p:nvSpPr>
          <p:cNvPr id="1101" name="横巻き 4"/>
          <p:cNvSpPr/>
          <p:nvPr/>
        </p:nvSpPr>
        <p:spPr>
          <a:xfrm>
            <a:off x="180496" y="189312"/>
            <a:ext cx="8784976" cy="360040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/>
              <a:t>自動車保有関係手続のワンストップサービス（ＯＳＳ）を開始します</a:t>
            </a:r>
            <a:endParaRPr kumimoji="1" lang="ja-JP" altLang="en-US" b="1" dirty="0"/>
          </a:p>
        </p:txBody>
      </p:sp>
      <p:sp>
        <p:nvSpPr>
          <p:cNvPr id="1102" name="正方形/長方形 10"/>
          <p:cNvSpPr/>
          <p:nvPr/>
        </p:nvSpPr>
        <p:spPr>
          <a:xfrm>
            <a:off x="180496" y="913494"/>
            <a:ext cx="8776332" cy="4819762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400" dirty="0" smtClean="0">
              <a:solidFill>
                <a:schemeClr val="tx1"/>
              </a:solidFill>
            </a:endParaRPr>
          </a:p>
          <a:p>
            <a:endParaRPr lang="en-US" altLang="ja-JP" sz="1400" dirty="0" smtClean="0">
              <a:solidFill>
                <a:schemeClr val="tx1"/>
              </a:solidFill>
            </a:endParaRPr>
          </a:p>
          <a:p>
            <a:endParaRPr lang="en-US" altLang="ja-JP" sz="1100" dirty="0" smtClean="0">
              <a:solidFill>
                <a:schemeClr val="tx1"/>
              </a:solidFill>
            </a:endParaRPr>
          </a:p>
          <a:p>
            <a:endParaRPr lang="en-US" altLang="ja-JP" sz="1100" dirty="0">
              <a:solidFill>
                <a:schemeClr val="tx1"/>
              </a:solidFill>
            </a:endParaRPr>
          </a:p>
          <a:p>
            <a:endParaRPr lang="en-US" altLang="ja-JP" sz="1100" dirty="0" smtClean="0">
              <a:solidFill>
                <a:schemeClr val="tx1"/>
              </a:solidFill>
            </a:endParaRPr>
          </a:p>
          <a:p>
            <a:endParaRPr lang="en-US" altLang="ja-JP" sz="1100" dirty="0">
              <a:solidFill>
                <a:schemeClr val="tx1"/>
              </a:solidFill>
            </a:endParaRPr>
          </a:p>
          <a:p>
            <a:endParaRPr lang="en-US" altLang="ja-JP" sz="1100" dirty="0" smtClean="0">
              <a:solidFill>
                <a:schemeClr val="tx1"/>
              </a:solidFill>
            </a:endParaRPr>
          </a:p>
          <a:p>
            <a:endParaRPr lang="en-US" altLang="ja-JP" sz="1100" dirty="0">
              <a:solidFill>
                <a:schemeClr val="tx1"/>
              </a:solidFill>
            </a:endParaRPr>
          </a:p>
          <a:p>
            <a:endParaRPr lang="en-US" altLang="ja-JP" sz="1100" dirty="0" smtClean="0">
              <a:solidFill>
                <a:schemeClr val="tx1"/>
              </a:solidFill>
            </a:endParaRPr>
          </a:p>
          <a:p>
            <a:endParaRPr lang="en-US" altLang="ja-JP" sz="1100" dirty="0">
              <a:solidFill>
                <a:schemeClr val="tx1"/>
              </a:solidFill>
            </a:endParaRPr>
          </a:p>
          <a:p>
            <a:endParaRPr lang="en-US" altLang="ja-JP" sz="1100" dirty="0" smtClean="0">
              <a:solidFill>
                <a:schemeClr val="tx1"/>
              </a:solidFill>
            </a:endParaRPr>
          </a:p>
          <a:p>
            <a:endParaRPr lang="en-US" altLang="ja-JP" sz="1100" dirty="0">
              <a:solidFill>
                <a:schemeClr val="tx1"/>
              </a:solidFill>
            </a:endParaRPr>
          </a:p>
          <a:p>
            <a:endParaRPr lang="en-US" altLang="ja-JP" sz="1100" dirty="0" smtClean="0">
              <a:solidFill>
                <a:schemeClr val="tx1"/>
              </a:solidFill>
            </a:endParaRPr>
          </a:p>
          <a:p>
            <a:endParaRPr lang="en-US" altLang="ja-JP" sz="1100" dirty="0">
              <a:solidFill>
                <a:schemeClr val="tx1"/>
              </a:solidFill>
            </a:endParaRPr>
          </a:p>
          <a:p>
            <a:endParaRPr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1103" name="テキスト ボックス 1"/>
          <p:cNvSpPr txBox="1"/>
          <p:nvPr/>
        </p:nvSpPr>
        <p:spPr>
          <a:xfrm>
            <a:off x="108488" y="0"/>
            <a:ext cx="878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104" name="正方形/長方形 13"/>
          <p:cNvSpPr/>
          <p:nvPr/>
        </p:nvSpPr>
        <p:spPr>
          <a:xfrm>
            <a:off x="189141" y="6021288"/>
            <a:ext cx="8767687" cy="681186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1105" name="テキスト ボックス 2"/>
          <p:cNvSpPr txBox="1"/>
          <p:nvPr/>
        </p:nvSpPr>
        <p:spPr>
          <a:xfrm>
            <a:off x="2522462" y="2840039"/>
            <a:ext cx="1018045" cy="13225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県証紙を購入</a:t>
            </a:r>
            <a:endParaRPr kumimoji="1" lang="en-US" altLang="ja-JP" sz="1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ja-JP" alt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申請</a:t>
            </a:r>
            <a:r>
              <a:rPr lang="ja-JP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手続</a:t>
            </a:r>
            <a:endParaRPr lang="en-US" altLang="ja-JP" sz="1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kumimoji="1" lang="en-US" altLang="ja-JP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ja-JP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審査</a:t>
            </a:r>
            <a:endParaRPr lang="en-US" altLang="ja-JP" sz="1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altLang="ja-JP" sz="1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後日、証明書を</a:t>
            </a:r>
            <a:endParaRPr kumimoji="1" lang="ja-JP" altLang="en-US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受領のために</a:t>
            </a:r>
            <a:endParaRPr kumimoji="1" lang="ja-JP" altLang="en-US" sz="1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再訪</a:t>
            </a:r>
            <a:endParaRPr kumimoji="1" lang="ja-JP" altLang="en-US" sz="1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06" name="テキスト ボックス 3"/>
          <p:cNvSpPr txBox="1"/>
          <p:nvPr/>
        </p:nvSpPr>
        <p:spPr>
          <a:xfrm>
            <a:off x="7805107" y="2987738"/>
            <a:ext cx="1005403" cy="583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窓口での手続不要</a:t>
            </a:r>
            <a:endParaRPr kumimoji="1" lang="en-US" altLang="ja-JP" sz="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手数料</a:t>
            </a:r>
            <a:r>
              <a:rPr lang="ja-JP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は</a:t>
            </a:r>
            <a:r>
              <a:rPr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納入済み</a:t>
            </a:r>
            <a:endPara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　 　</a:t>
            </a:r>
            <a:r>
              <a:rPr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手続が</a:t>
            </a:r>
            <a:endParaRPr lang="ja-JP" altLang="en-US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</a:t>
            </a:r>
            <a:r>
              <a:rPr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</a:t>
            </a:r>
            <a:r>
              <a:rPr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</a:t>
            </a:r>
            <a:r>
              <a:rPr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</a:t>
            </a:r>
            <a:r>
              <a:rPr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 </a:t>
            </a:r>
            <a:r>
              <a:rPr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スマートに</a:t>
            </a:r>
            <a:endParaRPr lang="ja-JP" altLang="en-US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07" name="テキスト ボックス 5"/>
          <p:cNvSpPr txBox="1"/>
          <p:nvPr/>
        </p:nvSpPr>
        <p:spPr>
          <a:xfrm>
            <a:off x="9828000" y="3462423"/>
            <a:ext cx="486616" cy="448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08" name="角丸四角形 7"/>
          <p:cNvSpPr/>
          <p:nvPr/>
        </p:nvSpPr>
        <p:spPr>
          <a:xfrm>
            <a:off x="926987" y="682055"/>
            <a:ext cx="7643589" cy="792088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秋田県警察では</a:t>
            </a:r>
            <a:r>
              <a:rPr lang="ja-JP" altLang="en-US" sz="1200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、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平成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30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年１月４日から自動車保有関係手続のワンストップサービス（ＯＳＳ）を開始します。</a:t>
            </a:r>
            <a:endParaRPr kumimoji="1" lang="en-US" altLang="ja-JP" sz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　　　　ＯＳＳとは、車両購入時などの申請手続及び手数料等の納付をオンラインでも</a:t>
            </a:r>
            <a:r>
              <a:rPr lang="ja-JP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行えるようにするもの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で</a:t>
            </a:r>
            <a:r>
              <a:rPr lang="ja-JP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、</a:t>
            </a:r>
            <a:endParaRPr lang="en-US" altLang="ja-JP" sz="1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　　　　警察署で受理していた保管場所証明申請手続がインターネットで行えるようになります。</a:t>
            </a:r>
            <a:endParaRPr kumimoji="1" lang="ja-JP" altLang="en-US" sz="1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109" name="角丸四角形 14"/>
          <p:cNvSpPr/>
          <p:nvPr/>
        </p:nvSpPr>
        <p:spPr>
          <a:xfrm>
            <a:off x="5292080" y="2164093"/>
            <a:ext cx="2376263" cy="720080"/>
          </a:xfrm>
          <a:prstGeom prst="roundRect">
            <a:avLst/>
          </a:prstGeom>
          <a:solidFill>
            <a:srgbClr val="FFFF00">
              <a:alpha val="48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u="sng" dirty="0" smtClean="0">
                <a:solidFill>
                  <a:schemeClr val="tx1"/>
                </a:solidFill>
              </a:rPr>
              <a:t>ポイント①</a:t>
            </a:r>
            <a:endParaRPr kumimoji="1" lang="en-US" altLang="ja-JP" sz="1200" u="sng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全て</a:t>
            </a:r>
            <a:r>
              <a:rPr lang="ja-JP" altLang="en-US" sz="1200" dirty="0" smtClean="0">
                <a:solidFill>
                  <a:schemeClr val="tx1"/>
                </a:solidFill>
              </a:rPr>
              <a:t>の申請・納付手続が</a:t>
            </a:r>
            <a:r>
              <a:rPr lang="en-US" altLang="ja-JP" sz="1200" dirty="0" smtClean="0">
                <a:solidFill>
                  <a:schemeClr val="tx1"/>
                </a:solidFill>
              </a:rPr>
              <a:t>24</a:t>
            </a:r>
            <a:r>
              <a:rPr lang="ja-JP" altLang="en-US" sz="1200" dirty="0" smtClean="0">
                <a:solidFill>
                  <a:schemeClr val="tx1"/>
                </a:solidFill>
              </a:rPr>
              <a:t>時間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</a:rPr>
              <a:t>365</a:t>
            </a:r>
            <a:r>
              <a:rPr lang="ja-JP" altLang="en-US" sz="1200" dirty="0" smtClean="0">
                <a:solidFill>
                  <a:schemeClr val="tx1"/>
                </a:solidFill>
              </a:rPr>
              <a:t>日オンラインで行えます。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110" name="角丸四角形 15"/>
          <p:cNvSpPr/>
          <p:nvPr/>
        </p:nvSpPr>
        <p:spPr>
          <a:xfrm>
            <a:off x="5292080" y="4402427"/>
            <a:ext cx="2304256" cy="627166"/>
          </a:xfrm>
          <a:prstGeom prst="roundRect">
            <a:avLst/>
          </a:prstGeom>
          <a:solidFill>
            <a:srgbClr val="FFFF00">
              <a:alpha val="48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u="sng" dirty="0" smtClean="0">
                <a:solidFill>
                  <a:schemeClr val="tx1"/>
                </a:solidFill>
              </a:rPr>
              <a:t>ポイント②</a:t>
            </a:r>
            <a:endParaRPr kumimoji="1" lang="en-US" altLang="ja-JP" sz="1050" u="sng" dirty="0" smtClean="0">
              <a:solidFill>
                <a:schemeClr val="tx1"/>
              </a:solidFill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</a:rPr>
              <a:t>窓口に出向する回数が減り、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</a:rPr>
              <a:t>スピーディーに手続が行われます。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111" name="下矢印 12"/>
          <p:cNvSpPr/>
          <p:nvPr/>
        </p:nvSpPr>
        <p:spPr>
          <a:xfrm>
            <a:off x="2902115" y="3230294"/>
            <a:ext cx="216024" cy="413849"/>
          </a:xfrm>
          <a:prstGeom prst="downArrow">
            <a:avLst/>
          </a:prstGeom>
          <a:solidFill>
            <a:srgbClr val="FFFF00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2" name="テキスト ボックス 6"/>
          <p:cNvSpPr txBox="1"/>
          <p:nvPr/>
        </p:nvSpPr>
        <p:spPr>
          <a:xfrm>
            <a:off x="309285" y="2057280"/>
            <a:ext cx="3230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u="sng" dirty="0" smtClean="0"/>
              <a:t>○申請・納付手続のため、各機関を訪れる必要</a:t>
            </a:r>
            <a:endParaRPr kumimoji="1" lang="ja-JP" altLang="en-US" sz="1200" u="sng" dirty="0"/>
          </a:p>
        </p:txBody>
      </p:sp>
      <p:sp>
        <p:nvSpPr>
          <p:cNvPr id="1113" name="テキスト ボックス 16"/>
          <p:cNvSpPr txBox="1"/>
          <p:nvPr/>
        </p:nvSpPr>
        <p:spPr>
          <a:xfrm>
            <a:off x="1620901" y="2385634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警察署</a:t>
            </a:r>
            <a:endParaRPr kumimoji="1" lang="ja-JP" altLang="en-US" sz="1200" dirty="0"/>
          </a:p>
        </p:txBody>
      </p:sp>
      <p:sp>
        <p:nvSpPr>
          <p:cNvPr id="1114" name="テキスト ボックス 19"/>
          <p:cNvSpPr txBox="1"/>
          <p:nvPr/>
        </p:nvSpPr>
        <p:spPr>
          <a:xfrm>
            <a:off x="7984642" y="227882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警察署</a:t>
            </a:r>
            <a:endParaRPr kumimoji="1" lang="ja-JP" altLang="en-US" sz="1200" dirty="0"/>
          </a:p>
        </p:txBody>
      </p:sp>
      <p:sp>
        <p:nvSpPr>
          <p:cNvPr id="1115" name="テキスト ボックス 17"/>
          <p:cNvSpPr txBox="1"/>
          <p:nvPr/>
        </p:nvSpPr>
        <p:spPr>
          <a:xfrm>
            <a:off x="1602133" y="4023165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運輸支局</a:t>
            </a:r>
            <a:endParaRPr kumimoji="1" lang="ja-JP" altLang="en-US" sz="1200" dirty="0"/>
          </a:p>
        </p:txBody>
      </p:sp>
      <p:sp>
        <p:nvSpPr>
          <p:cNvPr id="1116" name="テキスト ボックス 21"/>
          <p:cNvSpPr txBox="1"/>
          <p:nvPr/>
        </p:nvSpPr>
        <p:spPr>
          <a:xfrm>
            <a:off x="7907698" y="3644544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運輸支局</a:t>
            </a:r>
            <a:endParaRPr kumimoji="1" lang="ja-JP" altLang="en-US" sz="1200" dirty="0"/>
          </a:p>
        </p:txBody>
      </p:sp>
      <p:sp>
        <p:nvSpPr>
          <p:cNvPr id="1117" name="テキスト ボックス 18"/>
          <p:cNvSpPr txBox="1"/>
          <p:nvPr/>
        </p:nvSpPr>
        <p:spPr>
          <a:xfrm>
            <a:off x="1620901" y="4761729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県税事務所</a:t>
            </a:r>
            <a:endParaRPr kumimoji="1" lang="ja-JP" altLang="en-US" sz="1200" dirty="0"/>
          </a:p>
        </p:txBody>
      </p:sp>
      <p:sp>
        <p:nvSpPr>
          <p:cNvPr id="1118" name="テキスト ボックス 23"/>
          <p:cNvSpPr txBox="1"/>
          <p:nvPr/>
        </p:nvSpPr>
        <p:spPr>
          <a:xfrm>
            <a:off x="7856403" y="4336748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県税事務所</a:t>
            </a:r>
            <a:endParaRPr kumimoji="1" lang="ja-JP" altLang="en-US" sz="1200" dirty="0"/>
          </a:p>
        </p:txBody>
      </p:sp>
      <p:sp>
        <p:nvSpPr>
          <p:cNvPr id="1119" name="テキスト ボックス 20"/>
          <p:cNvSpPr txBox="1"/>
          <p:nvPr/>
        </p:nvSpPr>
        <p:spPr>
          <a:xfrm>
            <a:off x="5894397" y="3288121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>
                <a:solidFill>
                  <a:srgbClr val="FF0000"/>
                </a:solidFill>
              </a:rPr>
              <a:t>オンライン</a:t>
            </a:r>
            <a:endParaRPr kumimoji="1" lang="en-US" altLang="ja-JP" sz="900" dirty="0" smtClean="0">
              <a:solidFill>
                <a:srgbClr val="FF0000"/>
              </a:solidFill>
            </a:endParaRPr>
          </a:p>
          <a:p>
            <a:r>
              <a:rPr kumimoji="1" lang="ja-JP" altLang="en-US" sz="900" dirty="0" smtClean="0">
                <a:solidFill>
                  <a:srgbClr val="FF0000"/>
                </a:solidFill>
              </a:rPr>
              <a:t>申請・納付</a:t>
            </a:r>
            <a:endParaRPr kumimoji="1" lang="ja-JP" altLang="en-US" sz="900" dirty="0">
              <a:solidFill>
                <a:srgbClr val="FF0000"/>
              </a:solidFill>
            </a:endParaRPr>
          </a:p>
        </p:txBody>
      </p:sp>
      <p:sp>
        <p:nvSpPr>
          <p:cNvPr id="1120" name="テキスト ボックス 25"/>
          <p:cNvSpPr txBox="1"/>
          <p:nvPr/>
        </p:nvSpPr>
        <p:spPr>
          <a:xfrm>
            <a:off x="7254548" y="3317092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>
                <a:solidFill>
                  <a:srgbClr val="FF0000"/>
                </a:solidFill>
              </a:rPr>
              <a:t>電子データ</a:t>
            </a:r>
            <a:endParaRPr kumimoji="1" lang="en-US" altLang="ja-JP" sz="900" dirty="0" smtClean="0">
              <a:solidFill>
                <a:srgbClr val="FF0000"/>
              </a:solidFill>
            </a:endParaRPr>
          </a:p>
          <a:p>
            <a:r>
              <a:rPr kumimoji="1" lang="ja-JP" altLang="en-US" sz="900" dirty="0" smtClean="0">
                <a:solidFill>
                  <a:srgbClr val="FF0000"/>
                </a:solidFill>
              </a:rPr>
              <a:t>のやりとり</a:t>
            </a:r>
            <a:endParaRPr kumimoji="1" lang="ja-JP" altLang="en-US" sz="900" dirty="0">
              <a:solidFill>
                <a:srgbClr val="FF0000"/>
              </a:solidFill>
            </a:endParaRPr>
          </a:p>
        </p:txBody>
      </p:sp>
      <p:sp>
        <p:nvSpPr>
          <p:cNvPr id="1121" name="テキスト ボックス 26"/>
          <p:cNvSpPr txBox="1"/>
          <p:nvPr/>
        </p:nvSpPr>
        <p:spPr>
          <a:xfrm>
            <a:off x="207861" y="4229586"/>
            <a:ext cx="79701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/>
              <a:t>申請者</a:t>
            </a:r>
            <a:endParaRPr kumimoji="1" lang="en-US" altLang="ja-JP" sz="900" dirty="0" smtClean="0"/>
          </a:p>
          <a:p>
            <a:r>
              <a:rPr lang="en-US" altLang="ja-JP" sz="900" dirty="0" smtClean="0"/>
              <a:t>(</a:t>
            </a:r>
            <a:r>
              <a:rPr lang="ja-JP" altLang="en-US" sz="900" dirty="0" smtClean="0"/>
              <a:t>購入者、</a:t>
            </a:r>
            <a:endParaRPr lang="en-US" altLang="ja-JP" sz="900" dirty="0" smtClean="0"/>
          </a:p>
          <a:p>
            <a:r>
              <a:rPr lang="ja-JP" altLang="en-US" sz="900" dirty="0"/>
              <a:t>手続代理人</a:t>
            </a:r>
            <a:r>
              <a:rPr lang="en-US" altLang="ja-JP" sz="900" dirty="0" smtClean="0"/>
              <a:t>)</a:t>
            </a:r>
            <a:endParaRPr kumimoji="1" lang="ja-JP" altLang="en-US" sz="900" dirty="0"/>
          </a:p>
        </p:txBody>
      </p:sp>
      <p:sp>
        <p:nvSpPr>
          <p:cNvPr id="1122" name="テキスト ボックス 27"/>
          <p:cNvSpPr txBox="1"/>
          <p:nvPr/>
        </p:nvSpPr>
        <p:spPr>
          <a:xfrm>
            <a:off x="5030650" y="3882297"/>
            <a:ext cx="79701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/>
              <a:t>申請者</a:t>
            </a:r>
            <a:endParaRPr kumimoji="1" lang="en-US" altLang="ja-JP" sz="900" dirty="0" smtClean="0"/>
          </a:p>
          <a:p>
            <a:r>
              <a:rPr lang="en-US" altLang="ja-JP" sz="900" dirty="0" smtClean="0"/>
              <a:t>(</a:t>
            </a:r>
            <a:r>
              <a:rPr lang="ja-JP" altLang="en-US" sz="900" dirty="0" smtClean="0"/>
              <a:t>購入者、</a:t>
            </a:r>
            <a:endParaRPr lang="en-US" altLang="ja-JP" sz="900" dirty="0" smtClean="0"/>
          </a:p>
          <a:p>
            <a:r>
              <a:rPr lang="ja-JP" altLang="en-US" sz="900" dirty="0"/>
              <a:t>手続代理人</a:t>
            </a:r>
            <a:r>
              <a:rPr lang="en-US" altLang="ja-JP" sz="900" dirty="0" smtClean="0"/>
              <a:t>)</a:t>
            </a:r>
            <a:endParaRPr kumimoji="1" lang="ja-JP" altLang="en-US" sz="900" dirty="0"/>
          </a:p>
        </p:txBody>
      </p:sp>
      <p:sp>
        <p:nvSpPr>
          <p:cNvPr id="1123" name="テキスト ボックス 28"/>
          <p:cNvSpPr txBox="1"/>
          <p:nvPr/>
        </p:nvSpPr>
        <p:spPr>
          <a:xfrm>
            <a:off x="3706880" y="2494658"/>
            <a:ext cx="1085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自動車を購入</a:t>
            </a:r>
            <a:endParaRPr kumimoji="1" lang="ja-JP" altLang="en-US" sz="1200" dirty="0"/>
          </a:p>
        </p:txBody>
      </p:sp>
      <p:sp>
        <p:nvSpPr>
          <p:cNvPr id="1124" name="テキスト ボックス 29"/>
          <p:cNvSpPr txBox="1"/>
          <p:nvPr/>
        </p:nvSpPr>
        <p:spPr>
          <a:xfrm>
            <a:off x="6092211" y="4061350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ワンストップサービス</a:t>
            </a:r>
            <a:endParaRPr kumimoji="1" lang="ja-JP" altLang="en-US" sz="1200" dirty="0"/>
          </a:p>
        </p:txBody>
      </p:sp>
      <p:sp>
        <p:nvSpPr>
          <p:cNvPr id="1125" name="テキスト ボックス 30"/>
          <p:cNvSpPr txBox="1"/>
          <p:nvPr/>
        </p:nvSpPr>
        <p:spPr>
          <a:xfrm>
            <a:off x="309285" y="6149310"/>
            <a:ext cx="782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○　書面による警察署窓口での申請も引き続き可能です。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○　電子申請手続等に関する詳細については、「自動車保有関係手続のワンストップサービス」のサイトをご覧ください。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34587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1125</TotalTime>
  <Words>149</Words>
  <Application>JUST Focus</Application>
  <Paragraphs>56</Paragraph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4.1.5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.</dc:creator>
  <cp:lastModifiedBy>岩渕聖</cp:lastModifiedBy>
  <cp:lastPrinted>2017-12-15T02:59:01Z</cp:lastPrinted>
  <dcterms:created xsi:type="dcterms:W3CDTF">2016-08-12T02:18:38Z</dcterms:created>
  <dcterms:modified xsi:type="dcterms:W3CDTF">2025-03-29T10:32:18Z</dcterms:modified>
  <cp:revision>80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