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notesMasterIdLst>
    <p:notesMasterId r:id="rId3"/>
  </p:notesMasterIdLst>
  <p:handoutMasterIdLst>
    <p:handoutMasterId r:id="rId4"/>
  </p:handout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/>
    <p:restoredTop sz="94660"/>
  </p:normalViewPr>
  <p:slideViewPr>
    <p:cSldViewPr snapToGrid="0">
      <p:cViewPr varScale="1">
        <p:scale>
          <a:sx n="56" d="100"/>
          <a:sy n="56" d="100"/>
        </p:scale>
        <p:origin x="-261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別添</a:t>
            </a:r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CE931-0E8C-4375-BF32-4A974D183CE7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CD89-A7E9-4C23-87D3-6484B427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82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/>
              <a:t>別添</a:t>
            </a:r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7B0D2-61B1-4FCD-8F10-F72C9C445425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D1EFA-2510-43F9-9411-C33F1767B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622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7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37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05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72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18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03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58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8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8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47968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59E6B-2713-4C06-B4B9-D3AD4E0236D4}" type="datetimeFigureOut">
              <a:rPr kumimoji="1" lang="ja-JP" altLang="en-US" smtClean="0"/>
              <a:t>2021/10/29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9A038-19D0-4500-A964-2D648AC09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20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ctrTitle"/>
          </p:nvPr>
        </p:nvSpPr>
        <p:spPr>
          <a:xfrm>
            <a:off x="0" y="305669"/>
            <a:ext cx="6856863" cy="582576"/>
          </a:xfrm>
        </p:spPr>
        <p:txBody>
          <a:bodyPr anchor="ctr" anchorCtr="0">
            <a:noAutofit/>
          </a:bodyPr>
          <a:lstStyle/>
          <a:p>
            <a:pPr algn="ctr"/>
            <a:r>
              <a:rPr lang="ja-JP" altLang="en-US" sz="2000" b="1" dirty="0"/>
              <a:t>　 保管場所届出及び保管場所証明書の郵送交付について</a:t>
            </a:r>
          </a:p>
        </p:txBody>
      </p:sp>
      <p:sp>
        <p:nvSpPr>
          <p:cNvPr id="1113" name="正方形/長方形 6"/>
          <p:cNvSpPr/>
          <p:nvPr/>
        </p:nvSpPr>
        <p:spPr>
          <a:xfrm>
            <a:off x="2220" y="809038"/>
            <a:ext cx="6858000" cy="4676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15000">
                <a:schemeClr val="accent5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1114" name="テキスト ボックス 9"/>
          <p:cNvSpPr txBox="1"/>
          <p:nvPr/>
        </p:nvSpPr>
        <p:spPr>
          <a:xfrm>
            <a:off x="6177847" y="2194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別紙</a:t>
            </a:r>
            <a:endParaRPr kumimoji="1" lang="ja-JP" altLang="en-US" dirty="0"/>
          </a:p>
        </p:txBody>
      </p:sp>
      <p:sp>
        <p:nvSpPr>
          <p:cNvPr id="1115" name="図形 49"/>
          <p:cNvSpPr/>
          <p:nvPr/>
        </p:nvSpPr>
        <p:spPr>
          <a:xfrm>
            <a:off x="225701" y="991933"/>
            <a:ext cx="6493195" cy="3947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6" name="テキスト ボックス 17"/>
          <p:cNvSpPr txBox="1"/>
          <p:nvPr/>
        </p:nvSpPr>
        <p:spPr>
          <a:xfrm>
            <a:off x="657680" y="1072353"/>
            <a:ext cx="2017097" cy="368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cmpd="dbl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/>
              <a:t>郵送による届出</a:t>
            </a:r>
          </a:p>
        </p:txBody>
      </p:sp>
      <p:sp>
        <p:nvSpPr>
          <p:cNvPr id="1117" name="図形 50"/>
          <p:cNvSpPr/>
          <p:nvPr/>
        </p:nvSpPr>
        <p:spPr>
          <a:xfrm>
            <a:off x="228393" y="5063354"/>
            <a:ext cx="6493195" cy="3947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8" name="テキスト ボックス 18"/>
          <p:cNvSpPr txBox="1"/>
          <p:nvPr/>
        </p:nvSpPr>
        <p:spPr>
          <a:xfrm>
            <a:off x="657679" y="5135580"/>
            <a:ext cx="2776735" cy="368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cmpd="dbl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/>
              <a:t>郵送による証明書の交付</a:t>
            </a:r>
          </a:p>
        </p:txBody>
      </p:sp>
      <p:sp>
        <p:nvSpPr>
          <p:cNvPr id="1119" name="テキスト 51"/>
          <p:cNvSpPr txBox="1"/>
          <p:nvPr/>
        </p:nvSpPr>
        <p:spPr>
          <a:xfrm>
            <a:off x="657679" y="1543522"/>
            <a:ext cx="5792037" cy="2584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必要なもの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　・届出書及び届出に必要な添付書類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　・</a:t>
            </a:r>
            <a:r>
              <a:rPr lang="ja-JP" altLang="en-US"/>
              <a:t>届出者</a:t>
            </a:r>
            <a:r>
              <a:rPr lang="ja-JP" altLang="en-US"/>
              <a:t>の</a:t>
            </a:r>
            <a:r>
              <a:rPr lang="ja-JP" altLang="en-US"/>
              <a:t>住所</a:t>
            </a:r>
            <a:r>
              <a:rPr lang="ja-JP" altLang="en-US"/>
              <a:t>、</a:t>
            </a:r>
            <a:r>
              <a:rPr lang="ja-JP" altLang="en-US"/>
              <a:t>氏名</a:t>
            </a:r>
            <a:r>
              <a:rPr lang="ja-JP" altLang="en-US"/>
              <a:t>が</a:t>
            </a:r>
            <a:r>
              <a:rPr lang="ja-JP" altLang="en-US"/>
              <a:t>記入された</a:t>
            </a:r>
            <a:r>
              <a:rPr lang="ja-JP" altLang="en-US"/>
              <a:t>返信用</a:t>
            </a:r>
            <a:r>
              <a:rPr lang="ja-JP" altLang="en-US"/>
              <a:t>はがき</a:t>
            </a:r>
            <a:endParaRPr lang="ja-JP" altLang="en-US"/>
          </a:p>
          <a:p>
            <a:pPr>
              <a:defRPr lang="ja-JP" altLang="en-US"/>
            </a:pPr>
            <a:endParaRPr lang="ja-JP" altLang="en-US"/>
          </a:p>
          <a:p>
            <a:pPr>
              <a:defRPr lang="ja-JP" altLang="en-US"/>
            </a:pPr>
            <a:r>
              <a:rPr lang="ja-JP" altLang="en-US"/>
              <a:t>追跡確認が</a:t>
            </a:r>
            <a:r>
              <a:rPr lang="ja-JP" altLang="en-US"/>
              <a:t>可能な</a:t>
            </a:r>
            <a:r>
              <a:rPr lang="ja-JP" altLang="en-US"/>
              <a:t>レパーパック</a:t>
            </a:r>
            <a:r>
              <a:rPr lang="ja-JP" altLang="en-US"/>
              <a:t>に</a:t>
            </a:r>
            <a:r>
              <a:rPr lang="ja-JP" altLang="en-US"/>
              <a:t>上記</a:t>
            </a:r>
            <a:r>
              <a:rPr lang="ja-JP" altLang="en-US"/>
              <a:t>書類</a:t>
            </a:r>
            <a:r>
              <a:rPr lang="ja-JP" altLang="en-US"/>
              <a:t>を</a:t>
            </a:r>
            <a:r>
              <a:rPr lang="ja-JP" altLang="en-US"/>
              <a:t>封入</a:t>
            </a:r>
            <a:r>
              <a:rPr lang="ja-JP" altLang="en-US"/>
              <a:t>の</a:t>
            </a:r>
            <a:r>
              <a:rPr lang="ja-JP" altLang="en-US"/>
              <a:t>上</a:t>
            </a:r>
            <a:r>
              <a:rPr lang="ja-JP" altLang="en-US"/>
              <a:t>、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郵送に</a:t>
            </a:r>
            <a:r>
              <a:rPr lang="ja-JP" altLang="en-US"/>
              <a:t>より</a:t>
            </a:r>
            <a:r>
              <a:rPr lang="ja-JP" altLang="en-US"/>
              <a:t>、</a:t>
            </a:r>
            <a:r>
              <a:rPr lang="ja-JP" altLang="en-US"/>
              <a:t>保管場所</a:t>
            </a:r>
            <a:r>
              <a:rPr lang="ja-JP" altLang="en-US"/>
              <a:t>を</a:t>
            </a:r>
            <a:r>
              <a:rPr lang="ja-JP" altLang="en-US"/>
              <a:t>管轄</a:t>
            </a:r>
            <a:r>
              <a:rPr lang="ja-JP" altLang="en-US"/>
              <a:t>する</a:t>
            </a:r>
            <a:r>
              <a:rPr lang="ja-JP" altLang="en-US"/>
              <a:t>警察署長へ送付する。</a:t>
            </a:r>
            <a:endParaRPr lang="ja-JP" altLang="en-US"/>
          </a:p>
          <a:p>
            <a:pPr>
              <a:defRPr lang="ja-JP" altLang="en-US"/>
            </a:pPr>
            <a:endParaRPr lang="ja-JP" altLang="en-US"/>
          </a:p>
          <a:p>
            <a:pPr>
              <a:defRPr lang="ja-JP" altLang="en-US"/>
            </a:pPr>
            <a:r>
              <a:rPr lang="ja-JP" altLang="en-US"/>
              <a:t>警察で届出を受理した場合、返信用はがきにその旨を記載して返信します。</a:t>
            </a:r>
            <a:endParaRPr lang="ja-JP" altLang="en-US"/>
          </a:p>
        </p:txBody>
      </p:sp>
      <p:sp>
        <p:nvSpPr>
          <p:cNvPr id="1120" name="テキスト 52"/>
          <p:cNvSpPr txBox="1"/>
          <p:nvPr/>
        </p:nvSpPr>
        <p:spPr>
          <a:xfrm>
            <a:off x="657681" y="5602169"/>
            <a:ext cx="5792037" cy="2584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必要なもの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　・必要事項が記載された返信用レターパック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　・保管場所証明書郵送希望申請一覧</a:t>
            </a:r>
            <a:endParaRPr lang="ja-JP" altLang="en-US"/>
          </a:p>
          <a:p>
            <a:pPr>
              <a:defRPr lang="ja-JP" altLang="en-US"/>
            </a:pPr>
            <a:endParaRPr lang="ja-JP" altLang="en-US"/>
          </a:p>
          <a:p>
            <a:pPr>
              <a:defRPr lang="ja-JP" altLang="en-US"/>
            </a:pPr>
            <a:r>
              <a:rPr lang="ja-JP" altLang="en-US"/>
              <a:t>追跡確認が</a:t>
            </a:r>
            <a:r>
              <a:rPr lang="ja-JP" altLang="en-US"/>
              <a:t>可能な</a:t>
            </a:r>
            <a:r>
              <a:rPr lang="ja-JP" altLang="en-US"/>
              <a:t>レパーパック</a:t>
            </a:r>
            <a:r>
              <a:rPr lang="ja-JP" altLang="en-US"/>
              <a:t>に</a:t>
            </a:r>
            <a:r>
              <a:rPr lang="ja-JP" altLang="en-US"/>
              <a:t>上記</a:t>
            </a:r>
            <a:r>
              <a:rPr lang="ja-JP" altLang="en-US"/>
              <a:t>書類</a:t>
            </a:r>
            <a:r>
              <a:rPr lang="ja-JP" altLang="en-US"/>
              <a:t>を</a:t>
            </a:r>
            <a:r>
              <a:rPr lang="ja-JP" altLang="en-US"/>
              <a:t>封入</a:t>
            </a:r>
            <a:r>
              <a:rPr lang="ja-JP" altLang="en-US"/>
              <a:t>の</a:t>
            </a:r>
            <a:r>
              <a:rPr lang="ja-JP" altLang="en-US"/>
              <a:t>上</a:t>
            </a:r>
            <a:r>
              <a:rPr lang="ja-JP" altLang="en-US"/>
              <a:t>、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郵送に</a:t>
            </a:r>
            <a:r>
              <a:rPr lang="ja-JP" altLang="en-US"/>
              <a:t>より</a:t>
            </a:r>
            <a:r>
              <a:rPr lang="ja-JP" altLang="en-US"/>
              <a:t>、</a:t>
            </a:r>
            <a:r>
              <a:rPr lang="ja-JP" altLang="en-US"/>
              <a:t>保管場所</a:t>
            </a:r>
            <a:r>
              <a:rPr lang="ja-JP" altLang="en-US"/>
              <a:t>を</a:t>
            </a:r>
            <a:r>
              <a:rPr lang="ja-JP" altLang="en-US"/>
              <a:t>管轄</a:t>
            </a:r>
            <a:r>
              <a:rPr lang="ja-JP" altLang="en-US"/>
              <a:t>する</a:t>
            </a:r>
            <a:r>
              <a:rPr lang="ja-JP" altLang="en-US"/>
              <a:t>警察署長へ送付する。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または</a:t>
            </a:r>
            <a:r>
              <a:rPr lang="ja-JP" altLang="en-US"/>
              <a:t>、</a:t>
            </a:r>
            <a:r>
              <a:rPr lang="ja-JP" altLang="en-US"/>
              <a:t>窓口</a:t>
            </a:r>
            <a:r>
              <a:rPr lang="ja-JP" altLang="en-US"/>
              <a:t>に</a:t>
            </a:r>
            <a:r>
              <a:rPr lang="ja-JP" altLang="en-US"/>
              <a:t>直接提出する。</a:t>
            </a:r>
            <a:endParaRPr lang="ja-JP" altLang="en-US"/>
          </a:p>
          <a:p>
            <a:pPr>
              <a:defRPr lang="ja-JP" altLang="en-US"/>
            </a:pPr>
            <a:endParaRPr lang="ja-JP" altLang="en-US"/>
          </a:p>
          <a:p>
            <a:pPr>
              <a:defRPr lang="ja-JP" altLang="en-US"/>
            </a:pPr>
            <a:r>
              <a:rPr lang="ja-JP" altLang="en-US"/>
              <a:t>確認後、レターパックに証明書を封入して返信します。</a:t>
            </a:r>
            <a:endParaRPr lang="ja-JP" altLang="en-US"/>
          </a:p>
        </p:txBody>
      </p:sp>
      <p:sp>
        <p:nvSpPr>
          <p:cNvPr id="1121" name="テキスト ボックス 48"/>
          <p:cNvSpPr txBox="1"/>
          <p:nvPr/>
        </p:nvSpPr>
        <p:spPr>
          <a:xfrm>
            <a:off x="644579" y="8186599"/>
            <a:ext cx="5805137" cy="645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 cmpd="dbl">
            <a:solidFill>
              <a:schemeClr val="accent4">
                <a:lumMod val="60000"/>
                <a:lumOff val="40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>
              <a:defRPr lang="ja-JP" altLang="en-US"/>
            </a:pPr>
            <a:r>
              <a:rPr lang="ja-JP" altLang="en-US"/>
              <a:t>窓口申請又はOSS申請された申請に限り対応します。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郵送による</a:t>
            </a:r>
            <a:r>
              <a:rPr lang="ja-JP" altLang="en-US"/>
              <a:t>申請</a:t>
            </a:r>
            <a:r>
              <a:rPr lang="ja-JP" altLang="en-US"/>
              <a:t>は</a:t>
            </a:r>
            <a:r>
              <a:rPr lang="ja-JP" altLang="en-US"/>
              <a:t>受付できません</a:t>
            </a:r>
            <a:r>
              <a:rPr lang="ja-JP" altLang="en-US"/>
              <a:t>。※申請者費用負担</a:t>
            </a:r>
          </a:p>
        </p:txBody>
      </p:sp>
      <p:sp>
        <p:nvSpPr>
          <p:cNvPr id="1122" name="テキスト ボックス 53"/>
          <p:cNvSpPr txBox="1"/>
          <p:nvPr/>
        </p:nvSpPr>
        <p:spPr>
          <a:xfrm>
            <a:off x="644579" y="4127952"/>
            <a:ext cx="5805137" cy="645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 cmpd="dbl">
            <a:solidFill>
              <a:schemeClr val="accent4">
                <a:lumMod val="60000"/>
                <a:lumOff val="40000"/>
              </a:schemeClr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>
              <a:defRPr lang="ja-JP" altLang="en-US"/>
            </a:pPr>
            <a:r>
              <a:rPr lang="ja-JP" altLang="en-US"/>
              <a:t>届出内容に不備がある場合、出し直しが必要です。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郵送にかかる一切の費用は届出者が負担します。</a:t>
            </a:r>
          </a:p>
        </p:txBody>
      </p:sp>
      <p:sp>
        <p:nvSpPr>
          <p:cNvPr id="1123" name="テキスト ボックス 3"/>
          <p:cNvSpPr txBox="1"/>
          <p:nvPr/>
        </p:nvSpPr>
        <p:spPr>
          <a:xfrm>
            <a:off x="2803055" y="1111230"/>
            <a:ext cx="2514214" cy="306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mpd="dbl">
            <a:solidFill>
              <a:schemeClr val="tx1"/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400"/>
              <a:t>※「警察署交通係宛」に郵送</a:t>
            </a:r>
            <a:endParaRPr sz="1400"/>
          </a:p>
        </p:txBody>
      </p:sp>
      <p:sp>
        <p:nvSpPr>
          <p:cNvPr id="1124" name="直線 54"/>
          <p:cNvSpPr/>
          <p:nvPr/>
        </p:nvSpPr>
        <p:spPr>
          <a:xfrm>
            <a:off x="708837" y="3322675"/>
            <a:ext cx="5659622" cy="0"/>
          </a:xfrm>
          <a:prstGeom prst="line">
            <a:avLst/>
          </a:prstGeom>
          <a:ln w="28575" cap="flat" cmpd="sng" algn="ctr">
            <a:solidFill>
              <a:schemeClr val="accent1">
                <a:lumMod val="40000"/>
                <a:lumOff val="6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5" name="直線 55"/>
          <p:cNvSpPr/>
          <p:nvPr/>
        </p:nvSpPr>
        <p:spPr>
          <a:xfrm>
            <a:off x="697761" y="7675382"/>
            <a:ext cx="5659622" cy="0"/>
          </a:xfrm>
          <a:prstGeom prst="line">
            <a:avLst/>
          </a:prstGeom>
          <a:ln w="28575" cap="flat" cmpd="sng" algn="ctr">
            <a:solidFill>
              <a:schemeClr val="accent1">
                <a:lumMod val="40000"/>
                <a:lumOff val="6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</p:spTree>
    <p:extLst>
      <p:ext uri="{BB962C8B-B14F-4D97-AF65-F5344CB8AC3E}">
        <p14:creationId xmlns:p14="http://schemas.microsoft.com/office/powerpoint/2010/main" val="532762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1170</TotalTime>
  <Words>202</Words>
  <Application>JUST Focus</Application>
  <Paragraphs>33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OSS申請における保管場所標章の郵送交付についてのご案内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OSSにおける保管場所標章の郵送による交付についてのご案内</dc:title>
  <cp:lastModifiedBy>富樫　一博</cp:lastModifiedBy>
  <cp:lastPrinted>2021-10-19T08:40:21Z</cp:lastPrinted>
  <dcterms:created xsi:type="dcterms:W3CDTF">2021-09-16T00:00:50Z</dcterms:created>
  <dcterms:modified xsi:type="dcterms:W3CDTF">2026-02-26T14:47:11Z</dcterms:modified>
  <cp:revision>37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