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3"/>
  </p:notesMasterIdLst>
  <p:handoutMasterIdLst>
    <p:handoutMasterId r:id="rId4"/>
  </p:handoutMasterIdLst>
  <p:sldIdLst>
    <p:sldId id="256" r:id="rId2"/>
  </p:sldIdLst>
  <p:sldSz cx="6858000" cy="9144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90" autoAdjust="0"/>
  </p:normalViewPr>
  <p:slideViewPr>
    <p:cSldViewPr snapToGrid="0">
      <p:cViewPr>
        <p:scale>
          <a:sx n="60" d="100"/>
          <a:sy n="60" d="100"/>
        </p:scale>
        <p:origin x="-2088" y="2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621" cy="495131"/>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1"/>
            <a:ext cx="2918621" cy="495131"/>
          </a:xfrm>
          <a:prstGeom prst="rect">
            <a:avLst/>
          </a:prstGeom>
        </p:spPr>
        <p:txBody>
          <a:bodyPr vert="horz" lIns="90681" tIns="45341" rIns="90681" bIns="45341" rtlCol="0"/>
          <a:lstStyle>
            <a:lvl1pPr algn="r">
              <a:defRPr sz="1200"/>
            </a:lvl1pPr>
          </a:lstStyle>
          <a:p>
            <a:fld id="{EEEBABFF-C6CE-4999-95D8-8E931C3EEF81}" type="datetimeFigureOut">
              <a:rPr kumimoji="1" lang="ja-JP" altLang="en-US" smtClean="0"/>
              <a:t>2020/4/27</a:t>
            </a:fld>
            <a:endParaRPr kumimoji="1" lang="ja-JP" altLang="en-US"/>
          </a:p>
        </p:txBody>
      </p:sp>
      <p:sp>
        <p:nvSpPr>
          <p:cNvPr id="4" name="フッター プレースホルダー 3"/>
          <p:cNvSpPr>
            <a:spLocks noGrp="1"/>
          </p:cNvSpPr>
          <p:nvPr>
            <p:ph type="ftr" sz="quarter" idx="2"/>
          </p:nvPr>
        </p:nvSpPr>
        <p:spPr>
          <a:xfrm>
            <a:off x="1" y="9377532"/>
            <a:ext cx="2918621" cy="495131"/>
          </a:xfrm>
          <a:prstGeom prst="rect">
            <a:avLst/>
          </a:prstGeom>
        </p:spPr>
        <p:txBody>
          <a:bodyPr vert="horz" lIns="90681" tIns="45341" rIns="90681" bIns="4534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7532"/>
            <a:ext cx="2918621" cy="495131"/>
          </a:xfrm>
          <a:prstGeom prst="rect">
            <a:avLst/>
          </a:prstGeom>
        </p:spPr>
        <p:txBody>
          <a:bodyPr vert="horz" lIns="90681" tIns="45341" rIns="90681" bIns="45341" rtlCol="0" anchor="b"/>
          <a:lstStyle>
            <a:lvl1pPr algn="r">
              <a:defRPr sz="1200"/>
            </a:lvl1pPr>
          </a:lstStyle>
          <a:p>
            <a:fld id="{AAA09F0E-E25E-4A4E-88B6-62425FA4C56E}" type="slidenum">
              <a:rPr kumimoji="1" lang="ja-JP" altLang="en-US" smtClean="0"/>
              <a:t>‹#›</a:t>
            </a:fld>
            <a:endParaRPr kumimoji="1" lang="ja-JP" altLang="en-US"/>
          </a:p>
        </p:txBody>
      </p:sp>
    </p:spTree>
    <p:extLst>
      <p:ext uri="{BB962C8B-B14F-4D97-AF65-F5344CB8AC3E}">
        <p14:creationId xmlns:p14="http://schemas.microsoft.com/office/powerpoint/2010/main" val="3687299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621" cy="495131"/>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1"/>
            <a:ext cx="2918621" cy="495131"/>
          </a:xfrm>
          <a:prstGeom prst="rect">
            <a:avLst/>
          </a:prstGeom>
        </p:spPr>
        <p:txBody>
          <a:bodyPr vert="horz" lIns="90681" tIns="45341" rIns="90681" bIns="45341" rtlCol="0"/>
          <a:lstStyle>
            <a:lvl1pPr algn="r">
              <a:defRPr sz="1200"/>
            </a:lvl1pPr>
          </a:lstStyle>
          <a:p>
            <a:fld id="{918EE2DC-975C-4687-AB05-F96924BC1B8C}" type="datetimeFigureOut">
              <a:rPr kumimoji="1" lang="ja-JP" altLang="en-US" smtClean="0"/>
              <a:t>2020/4/27</a:t>
            </a:fld>
            <a:endParaRPr kumimoji="1" lang="ja-JP" altLang="en-US"/>
          </a:p>
        </p:txBody>
      </p:sp>
      <p:sp>
        <p:nvSpPr>
          <p:cNvPr id="4" name="スライド イメージ プレースホルダー 3"/>
          <p:cNvSpPr>
            <a:spLocks noGrp="1" noRot="1" noChangeAspect="1"/>
          </p:cNvSpPr>
          <p:nvPr>
            <p:ph type="sldImg" idx="2"/>
          </p:nvPr>
        </p:nvSpPr>
        <p:spPr>
          <a:xfrm>
            <a:off x="2119313" y="1235075"/>
            <a:ext cx="2497137" cy="3332163"/>
          </a:xfrm>
          <a:prstGeom prst="rect">
            <a:avLst/>
          </a:prstGeom>
          <a:noFill/>
          <a:ln w="12700">
            <a:solidFill>
              <a:prstClr val="black"/>
            </a:solidFill>
          </a:ln>
        </p:spPr>
        <p:txBody>
          <a:bodyPr vert="horz" lIns="90681" tIns="45341" rIns="90681" bIns="45341" rtlCol="0" anchor="ctr"/>
          <a:lstStyle/>
          <a:p>
            <a:endParaRPr lang="ja-JP" altLang="en-US"/>
          </a:p>
        </p:txBody>
      </p:sp>
      <p:sp>
        <p:nvSpPr>
          <p:cNvPr id="5" name="ノート プレースホルダー 4"/>
          <p:cNvSpPr>
            <a:spLocks noGrp="1"/>
          </p:cNvSpPr>
          <p:nvPr>
            <p:ph type="body" sz="quarter" idx="3"/>
          </p:nvPr>
        </p:nvSpPr>
        <p:spPr>
          <a:xfrm>
            <a:off x="673891" y="4751052"/>
            <a:ext cx="5387982" cy="3886937"/>
          </a:xfrm>
          <a:prstGeom prst="rect">
            <a:avLst/>
          </a:prstGeom>
        </p:spPr>
        <p:txBody>
          <a:bodyPr vert="horz" lIns="90681" tIns="45341" rIns="90681" bIns="4534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7532"/>
            <a:ext cx="2918621" cy="495131"/>
          </a:xfrm>
          <a:prstGeom prst="rect">
            <a:avLst/>
          </a:prstGeom>
        </p:spPr>
        <p:txBody>
          <a:bodyPr vert="horz" lIns="90681" tIns="45341" rIns="90681" bIns="453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7532"/>
            <a:ext cx="2918621" cy="495131"/>
          </a:xfrm>
          <a:prstGeom prst="rect">
            <a:avLst/>
          </a:prstGeom>
        </p:spPr>
        <p:txBody>
          <a:bodyPr vert="horz" lIns="90681" tIns="45341" rIns="90681" bIns="45341" rtlCol="0" anchor="b"/>
          <a:lstStyle>
            <a:lvl1pPr algn="r">
              <a:defRPr sz="1200"/>
            </a:lvl1pPr>
          </a:lstStyle>
          <a:p>
            <a:fld id="{F0CAF13B-BB84-477A-AB20-8703E0B1A043}" type="slidenum">
              <a:rPr kumimoji="1" lang="ja-JP" altLang="en-US" smtClean="0"/>
              <a:t>‹#›</a:t>
            </a:fld>
            <a:endParaRPr kumimoji="1" lang="ja-JP" altLang="en-US"/>
          </a:p>
        </p:txBody>
      </p:sp>
    </p:spTree>
    <p:extLst>
      <p:ext uri="{BB962C8B-B14F-4D97-AF65-F5344CB8AC3E}">
        <p14:creationId xmlns:p14="http://schemas.microsoft.com/office/powerpoint/2010/main" val="65868958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496484"/>
            <a:ext cx="5143500" cy="3183467"/>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075603A-F80C-4961-8500-C195832BDEF4}" type="datetimeFigureOut">
              <a:rPr kumimoji="1" lang="ja-JP" altLang="en-US" smtClean="0"/>
              <a:t>2020/4/27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139552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75603A-F80C-4961-8500-C195832BDEF4}" type="datetimeFigureOut">
              <a:rPr kumimoji="1" lang="ja-JP" altLang="en-US" smtClean="0"/>
              <a:t>2020/4/27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3211014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486834"/>
            <a:ext cx="1478756" cy="774911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486834"/>
            <a:ext cx="4350544" cy="774911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75603A-F80C-4961-8500-C195832BDEF4}" type="datetimeFigureOut">
              <a:rPr kumimoji="1" lang="ja-JP" altLang="en-US" smtClean="0"/>
              <a:t>2020/4/27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1565857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75603A-F80C-4961-8500-C195832BDEF4}" type="datetimeFigureOut">
              <a:rPr kumimoji="1" lang="ja-JP" altLang="en-US" smtClean="0"/>
              <a:t>2020/4/27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21545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279652"/>
            <a:ext cx="5915025" cy="3803649"/>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075603A-F80C-4961-8500-C195832BDEF4}" type="datetimeFigureOut">
              <a:rPr kumimoji="1" lang="ja-JP" altLang="en-US" smtClean="0"/>
              <a:t>2020/4/27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128843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434167"/>
            <a:ext cx="2914650" cy="5801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434167"/>
            <a:ext cx="2914650" cy="5801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075603A-F80C-4961-8500-C195832BDEF4}" type="datetimeFigureOut">
              <a:rPr kumimoji="1" lang="ja-JP" altLang="en-US" smtClean="0"/>
              <a:t>2020/4/27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1767265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486834"/>
            <a:ext cx="5915025" cy="1767417"/>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340100"/>
            <a:ext cx="2901255" cy="4912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340100"/>
            <a:ext cx="2915543" cy="4912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075603A-F80C-4961-8500-C195832BDEF4}" type="datetimeFigureOut">
              <a:rPr kumimoji="1" lang="ja-JP" altLang="en-US" smtClean="0"/>
              <a:t>2020/4/27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239209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075603A-F80C-4961-8500-C195832BDEF4}" type="datetimeFigureOut">
              <a:rPr kumimoji="1" lang="ja-JP" altLang="en-US" smtClean="0"/>
              <a:t>2020/4/27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4019419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75603A-F80C-4961-8500-C195832BDEF4}" type="datetimeFigureOut">
              <a:rPr kumimoji="1" lang="ja-JP" altLang="en-US" smtClean="0"/>
              <a:t>2020/4/27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1659928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75603A-F80C-4961-8500-C195832BDEF4}" type="datetimeFigureOut">
              <a:rPr kumimoji="1" lang="ja-JP" altLang="en-US" smtClean="0"/>
              <a:t>2020/4/27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257463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75603A-F80C-4961-8500-C195832BDEF4}" type="datetimeFigureOut">
              <a:rPr kumimoji="1" lang="ja-JP" altLang="en-US" smtClean="0"/>
              <a:t>2020/4/27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4179038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1075603A-F80C-4961-8500-C195832BDEF4}" type="datetimeFigureOut">
              <a:rPr kumimoji="1" lang="ja-JP" altLang="en-US" smtClean="0"/>
              <a:t>2020/4/27</a:t>
            </a:fld>
            <a:endParaRPr kumimoji="1" lang="ja-JP" altLang="en-US"/>
          </a:p>
        </p:txBody>
      </p:sp>
      <p:sp>
        <p:nvSpPr>
          <p:cNvPr id="5" name="フッター プレースホルダー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258504C4-389F-4E7C-9CA3-7DF7037E97C9}" type="slidenum">
              <a:rPr kumimoji="1" lang="ja-JP" altLang="en-US" smtClean="0"/>
              <a:t>‹#›</a:t>
            </a:fld>
            <a:endParaRPr kumimoji="1" lang="ja-JP" altLang="en-US"/>
          </a:p>
        </p:txBody>
      </p:sp>
    </p:spTree>
    <p:extLst>
      <p:ext uri="{BB962C8B-B14F-4D97-AF65-F5344CB8AC3E}">
        <p14:creationId xmlns:p14="http://schemas.microsoft.com/office/powerpoint/2010/main" val="378036018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正方形/長方形 18"/>
          <p:cNvSpPr/>
          <p:nvPr/>
        </p:nvSpPr>
        <p:spPr>
          <a:xfrm>
            <a:off x="1605" y="8421198"/>
            <a:ext cx="6856395" cy="75433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2827028" y="8498251"/>
            <a:ext cx="3073012" cy="59049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5874" y="-10450"/>
            <a:ext cx="6858000" cy="222006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a:spLocks noGrp="1"/>
          </p:cNvSpPr>
          <p:nvPr>
            <p:ph type="subTitle" idx="1"/>
          </p:nvPr>
        </p:nvSpPr>
        <p:spPr>
          <a:xfrm>
            <a:off x="130283" y="5781807"/>
            <a:ext cx="6670959" cy="861231"/>
          </a:xfrm>
        </p:spPr>
        <p:txBody>
          <a:bodyPr>
            <a:noAutofit/>
          </a:bodyPr>
          <a:lstStyle/>
          <a:p>
            <a:pPr algn="l"/>
            <a:r>
              <a:rPr lang="en-US" altLang="ja-JP" sz="1600" b="1" dirty="0" smtClean="0">
                <a:latin typeface="+mn-ea"/>
              </a:rPr>
              <a:t>※</a:t>
            </a:r>
            <a:r>
              <a:rPr lang="ja-JP" altLang="en-US" sz="1600" b="1" dirty="0" smtClean="0">
                <a:latin typeface="+mn-ea"/>
              </a:rPr>
              <a:t>今般</a:t>
            </a:r>
            <a:r>
              <a:rPr lang="ja-JP" altLang="en-US" sz="1600" b="1" dirty="0">
                <a:latin typeface="+mn-ea"/>
              </a:rPr>
              <a:t>、政府予算案において決定された</a:t>
            </a:r>
            <a:r>
              <a:rPr lang="ja-JP" altLang="en-US" sz="1600" b="1" dirty="0" smtClean="0">
                <a:latin typeface="+mn-ea"/>
              </a:rPr>
              <a:t>「特別定額給付</a:t>
            </a:r>
            <a:r>
              <a:rPr lang="ja-JP" altLang="en-US" sz="1600" b="1" dirty="0">
                <a:latin typeface="+mn-ea"/>
              </a:rPr>
              <a:t>金</a:t>
            </a:r>
            <a:r>
              <a:rPr lang="ja-JP" altLang="en-US" sz="1600" b="1" dirty="0" smtClean="0">
                <a:latin typeface="+mn-ea"/>
              </a:rPr>
              <a:t>」に</a:t>
            </a:r>
            <a:endParaRPr lang="en-US" altLang="ja-JP" sz="1600" b="1" dirty="0" smtClean="0">
              <a:latin typeface="+mn-ea"/>
            </a:endParaRPr>
          </a:p>
          <a:p>
            <a:pPr algn="l"/>
            <a:r>
              <a:rPr lang="ja-JP" altLang="en-US" sz="1600" b="1" dirty="0" smtClean="0">
                <a:latin typeface="+mn-ea"/>
              </a:rPr>
              <a:t>　ついては</a:t>
            </a:r>
            <a:r>
              <a:rPr lang="ja-JP" altLang="en-US" sz="1600" b="1" dirty="0">
                <a:latin typeface="+mn-ea"/>
              </a:rPr>
              <a:t>、住民の皆様</a:t>
            </a:r>
            <a:r>
              <a:rPr lang="ja-JP" altLang="en-US" sz="1600" b="1" dirty="0" smtClean="0">
                <a:latin typeface="+mn-ea"/>
              </a:rPr>
              <a:t>へご連絡</a:t>
            </a:r>
            <a:r>
              <a:rPr lang="ja-JP" altLang="en-US" sz="1600" b="1" dirty="0">
                <a:latin typeface="+mn-ea"/>
              </a:rPr>
              <a:t>や給付を行う段階では</a:t>
            </a:r>
            <a:r>
              <a:rPr lang="ja-JP" altLang="en-US" sz="1600" b="1" dirty="0" smtClean="0">
                <a:latin typeface="+mn-ea"/>
              </a:rPr>
              <a:t>ありません。</a:t>
            </a:r>
            <a:endParaRPr lang="en-US" altLang="ja-JP" sz="1600" b="1" dirty="0" smtClean="0">
              <a:latin typeface="+mn-ea"/>
            </a:endParaRPr>
          </a:p>
          <a:p>
            <a:pPr algn="l"/>
            <a:r>
              <a:rPr lang="en-US" altLang="ja-JP" sz="1600" b="1" dirty="0" smtClean="0">
                <a:latin typeface="+mn-ea"/>
              </a:rPr>
              <a:t>※</a:t>
            </a:r>
            <a:r>
              <a:rPr lang="ja-JP" altLang="en-US" sz="1600" b="1" dirty="0" smtClean="0">
                <a:latin typeface="+mn-ea"/>
              </a:rPr>
              <a:t>具体的</a:t>
            </a:r>
            <a:r>
              <a:rPr lang="ja-JP" altLang="en-US" sz="1600" b="1" dirty="0">
                <a:latin typeface="+mn-ea"/>
              </a:rPr>
              <a:t>な給付の</a:t>
            </a:r>
            <a:r>
              <a:rPr lang="ja-JP" altLang="en-US" sz="1600" b="1" dirty="0" smtClean="0">
                <a:latin typeface="+mn-ea"/>
              </a:rPr>
              <a:t>方法等が決まり次第</a:t>
            </a:r>
            <a:r>
              <a:rPr lang="ja-JP" altLang="en-US" sz="1600" b="1" dirty="0">
                <a:latin typeface="+mn-ea"/>
              </a:rPr>
              <a:t>、速やかに広報いたします。</a:t>
            </a:r>
          </a:p>
        </p:txBody>
      </p:sp>
      <p:sp>
        <p:nvSpPr>
          <p:cNvPr id="7" name="サブタイトル 2"/>
          <p:cNvSpPr txBox="1">
            <a:spLocks/>
          </p:cNvSpPr>
          <p:nvPr/>
        </p:nvSpPr>
        <p:spPr>
          <a:xfrm>
            <a:off x="332636" y="7584724"/>
            <a:ext cx="5567404" cy="883520"/>
          </a:xfrm>
          <a:prstGeom prst="rect">
            <a:avLst/>
          </a:prstGeom>
          <a:ln>
            <a:noFill/>
          </a:ln>
        </p:spPr>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600" b="1" dirty="0" smtClean="0">
                <a:solidFill>
                  <a:srgbClr val="FF0000"/>
                </a:solidFill>
              </a:rPr>
              <a:t>ご自宅や職場などに市区町村や総務省などをかたった電話がかかってきたり、郵便、メールが届いたら、お住まいの市区町村や最寄りの警察署（または警察相談専用電話（＃９１１０））にご連絡ください。</a:t>
            </a:r>
            <a:endParaRPr lang="en-US" altLang="ja-JP" sz="1600" b="1" dirty="0" smtClean="0">
              <a:solidFill>
                <a:srgbClr val="FF0000"/>
              </a:solidFill>
            </a:endParaRPr>
          </a:p>
        </p:txBody>
      </p:sp>
      <p:sp>
        <p:nvSpPr>
          <p:cNvPr id="8" name="サブタイトル 2"/>
          <p:cNvSpPr txBox="1">
            <a:spLocks/>
          </p:cNvSpPr>
          <p:nvPr/>
        </p:nvSpPr>
        <p:spPr>
          <a:xfrm rot="14583321">
            <a:off x="5657269" y="7971016"/>
            <a:ext cx="677563" cy="54043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6600" dirty="0" smtClean="0"/>
              <a:t>📞</a:t>
            </a:r>
            <a:endParaRPr lang="en-US" altLang="ja-JP" sz="6600" dirty="0" smtClean="0"/>
          </a:p>
        </p:txBody>
      </p:sp>
      <p:sp>
        <p:nvSpPr>
          <p:cNvPr id="13" name="角丸四角形 12"/>
          <p:cNvSpPr/>
          <p:nvPr/>
        </p:nvSpPr>
        <p:spPr>
          <a:xfrm>
            <a:off x="89114" y="3901666"/>
            <a:ext cx="6670032" cy="1737537"/>
          </a:xfrm>
          <a:prstGeom prst="roundRect">
            <a:avLst/>
          </a:prstGeom>
          <a:solidFill>
            <a:schemeClr val="accent6">
              <a:lumMod val="20000"/>
              <a:lumOff val="8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859139" y="3592044"/>
            <a:ext cx="5183315" cy="566128"/>
          </a:xfrm>
          <a:prstGeom prst="roundRect">
            <a:avLst/>
          </a:prstGeom>
          <a:solidFill>
            <a:srgbClr val="00B050"/>
          </a:solidFill>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b="1" dirty="0" smtClean="0">
                <a:solidFill>
                  <a:schemeClr val="bg1"/>
                </a:solidFill>
              </a:rPr>
              <a:t>特別定額給付金に関して</a:t>
            </a:r>
            <a:endParaRPr kumimoji="1" lang="ja-JP" altLang="en-US" sz="2800" b="1" dirty="0">
              <a:solidFill>
                <a:schemeClr val="bg1"/>
              </a:solidFill>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139" y="471709"/>
            <a:ext cx="496449" cy="1426368"/>
          </a:xfrm>
          <a:prstGeom prst="rect">
            <a:avLst/>
          </a:prstGeom>
        </p:spPr>
      </p:pic>
      <p:sp>
        <p:nvSpPr>
          <p:cNvPr id="16" name="円/楕円 29"/>
          <p:cNvSpPr>
            <a:spLocks noChangeAspect="1"/>
          </p:cNvSpPr>
          <p:nvPr/>
        </p:nvSpPr>
        <p:spPr>
          <a:xfrm>
            <a:off x="130283" y="211244"/>
            <a:ext cx="1865188" cy="186518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a:endParaRPr kumimoji="1" lang="ja-JP" altLang="en-US"/>
          </a:p>
        </p:txBody>
      </p:sp>
      <p:sp>
        <p:nvSpPr>
          <p:cNvPr id="11" name="テキスト ボックス 10"/>
          <p:cNvSpPr txBox="1"/>
          <p:nvPr/>
        </p:nvSpPr>
        <p:spPr>
          <a:xfrm rot="21241207">
            <a:off x="1499213" y="387399"/>
            <a:ext cx="6496961" cy="1384995"/>
          </a:xfrm>
          <a:prstGeom prst="rect">
            <a:avLst/>
          </a:prstGeom>
          <a:noFill/>
        </p:spPr>
        <p:txBody>
          <a:bodyPr wrap="square" rtlCol="0">
            <a:spAutoFit/>
          </a:bodyPr>
          <a:lstStyle/>
          <a:p>
            <a:r>
              <a:rPr kumimoji="1" lang="ja-JP" altLang="en-US" sz="4000" b="1" dirty="0">
                <a:ln w="3175" cmpd="sng">
                  <a:noFill/>
                </a:ln>
                <a:solidFill>
                  <a:schemeClr val="bg1"/>
                </a:solidFill>
                <a:effectLst>
                  <a:outerShdw blurRad="38100" dist="38100" dir="2700000" algn="tl">
                    <a:srgbClr val="000000">
                      <a:alpha val="43137"/>
                    </a:srgbClr>
                  </a:outerShdw>
                </a:effectLst>
                <a:latin typeface="HGｺﾞｼｯｸE" panose="020B0909000000000000" pitchFamily="49" charset="-128"/>
                <a:ea typeface="HGｺﾞｼｯｸE" panose="020B0909000000000000" pitchFamily="49" charset="-128"/>
                <a:cs typeface="+mj-cs"/>
              </a:rPr>
              <a:t>それ、</a:t>
            </a:r>
            <a:r>
              <a:rPr kumimoji="1" lang="ja-JP" altLang="en-US" sz="4000" b="1" dirty="0">
                <a:ln w="3175" cmpd="sng">
                  <a:noFill/>
                </a:ln>
                <a:solidFill>
                  <a:srgbClr val="FF0000"/>
                </a:solidFill>
                <a:effectLst>
                  <a:outerShdw blurRad="38100" dist="38100" dir="2700000" algn="tl">
                    <a:srgbClr val="000000">
                      <a:alpha val="43137"/>
                    </a:srgbClr>
                  </a:outerShdw>
                </a:effectLst>
                <a:uFill>
                  <a:solidFill>
                    <a:schemeClr val="tx1"/>
                  </a:solidFill>
                </a:uFill>
                <a:latin typeface="HGｺﾞｼｯｸE" panose="020B0909000000000000" pitchFamily="49" charset="-128"/>
                <a:ea typeface="HGｺﾞｼｯｸE" panose="020B0909000000000000" pitchFamily="49" charset="-128"/>
                <a:cs typeface="+mj-cs"/>
              </a:rPr>
              <a:t>給付金を装った</a:t>
            </a:r>
            <a:r>
              <a:rPr kumimoji="1" lang="en-US" altLang="ja-JP" sz="4000" b="1" dirty="0">
                <a:ln w="3175" cmpd="sng">
                  <a:noFill/>
                </a:ln>
                <a:solidFill>
                  <a:srgbClr val="FF0000"/>
                </a:solidFill>
                <a:effectLst>
                  <a:outerShdw blurRad="38100" dist="38100" dir="2700000" algn="tl">
                    <a:srgbClr val="000000">
                      <a:alpha val="43137"/>
                    </a:srgbClr>
                  </a:outerShdw>
                </a:effectLst>
                <a:uFill>
                  <a:solidFill>
                    <a:schemeClr val="tx1"/>
                  </a:solidFill>
                </a:uFill>
                <a:latin typeface="HGｺﾞｼｯｸE" panose="020B0909000000000000" pitchFamily="49" charset="-128"/>
                <a:ea typeface="HGｺﾞｼｯｸE" panose="020B0909000000000000" pitchFamily="49" charset="-128"/>
                <a:cs typeface="+mj-cs"/>
              </a:rPr>
              <a:t/>
            </a:r>
            <a:br>
              <a:rPr kumimoji="1" lang="en-US" altLang="ja-JP" sz="4000" b="1" dirty="0">
                <a:ln w="3175" cmpd="sng">
                  <a:noFill/>
                </a:ln>
                <a:solidFill>
                  <a:srgbClr val="FF0000"/>
                </a:solidFill>
                <a:effectLst>
                  <a:outerShdw blurRad="38100" dist="38100" dir="2700000" algn="tl">
                    <a:srgbClr val="000000">
                      <a:alpha val="43137"/>
                    </a:srgbClr>
                  </a:outerShdw>
                </a:effectLst>
                <a:uFill>
                  <a:solidFill>
                    <a:schemeClr val="tx1"/>
                  </a:solidFill>
                </a:uFill>
                <a:latin typeface="HGｺﾞｼｯｸE" panose="020B0909000000000000" pitchFamily="49" charset="-128"/>
                <a:ea typeface="HGｺﾞｼｯｸE" panose="020B0909000000000000" pitchFamily="49" charset="-128"/>
                <a:cs typeface="+mj-cs"/>
              </a:rPr>
            </a:br>
            <a:r>
              <a:rPr kumimoji="1" lang="ja-JP" altLang="en-US" sz="4400" b="1" dirty="0" smtClean="0">
                <a:ln w="3175" cmpd="sng">
                  <a:noFill/>
                </a:ln>
                <a:solidFill>
                  <a:srgbClr val="FFFF00"/>
                </a:solidFill>
                <a:effectLst>
                  <a:outerShdw blurRad="38100" dist="38100" dir="2700000" algn="tl">
                    <a:srgbClr val="000000">
                      <a:alpha val="43137"/>
                    </a:srgbClr>
                  </a:outerShdw>
                </a:effectLst>
                <a:uFill>
                  <a:solidFill>
                    <a:schemeClr val="tx1"/>
                  </a:solidFill>
                </a:uFill>
                <a:latin typeface="HGｺﾞｼｯｸE" panose="020B0909000000000000" pitchFamily="49" charset="-128"/>
                <a:ea typeface="HGｺﾞｼｯｸE" panose="020B0909000000000000" pitchFamily="49" charset="-128"/>
                <a:cs typeface="+mj-cs"/>
              </a:rPr>
              <a:t>詐欺</a:t>
            </a:r>
            <a:r>
              <a:rPr kumimoji="1" lang="ja-JP" altLang="en-US" sz="4000" b="1" dirty="0" smtClean="0">
                <a:ln w="3175" cmpd="sng">
                  <a:noFill/>
                </a:ln>
                <a:solidFill>
                  <a:schemeClr val="bg1"/>
                </a:solidFill>
                <a:effectLst>
                  <a:outerShdw blurRad="38100" dist="38100" dir="2700000" algn="tl">
                    <a:srgbClr val="000000">
                      <a:alpha val="43137"/>
                    </a:srgbClr>
                  </a:outerShdw>
                </a:effectLst>
                <a:latin typeface="HGｺﾞｼｯｸE" panose="020B0909000000000000" pitchFamily="49" charset="-128"/>
                <a:ea typeface="HGｺﾞｼｯｸE" panose="020B0909000000000000" pitchFamily="49" charset="-128"/>
                <a:cs typeface="+mj-cs"/>
              </a:rPr>
              <a:t>かも</a:t>
            </a:r>
            <a:r>
              <a:rPr kumimoji="1" lang="ja-JP" altLang="en-US" sz="4000" b="1" dirty="0">
                <a:ln w="3175" cmpd="sng">
                  <a:noFill/>
                </a:ln>
                <a:solidFill>
                  <a:schemeClr val="bg1"/>
                </a:solidFill>
                <a:effectLst>
                  <a:outerShdw blurRad="38100" dist="38100" dir="2700000" algn="tl">
                    <a:srgbClr val="000000">
                      <a:alpha val="43137"/>
                    </a:srgbClr>
                  </a:outerShdw>
                </a:effectLst>
                <a:latin typeface="HGｺﾞｼｯｸE" panose="020B0909000000000000" pitchFamily="49" charset="-128"/>
                <a:ea typeface="HGｺﾞｼｯｸE" panose="020B0909000000000000" pitchFamily="49" charset="-128"/>
                <a:cs typeface="+mj-cs"/>
              </a:rPr>
              <a:t>しれません！</a:t>
            </a: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47" y="8562841"/>
            <a:ext cx="1282241" cy="487716"/>
          </a:xfrm>
          <a:prstGeom prst="rect">
            <a:avLst/>
          </a:prstGeom>
        </p:spPr>
      </p:pic>
      <p:sp>
        <p:nvSpPr>
          <p:cNvPr id="9" name="テキスト ボックス 8"/>
          <p:cNvSpPr txBox="1"/>
          <p:nvPr/>
        </p:nvSpPr>
        <p:spPr>
          <a:xfrm>
            <a:off x="5836907" y="8880525"/>
            <a:ext cx="1575252" cy="276999"/>
          </a:xfrm>
          <a:prstGeom prst="rect">
            <a:avLst/>
          </a:prstGeom>
          <a:noFill/>
        </p:spPr>
        <p:txBody>
          <a:bodyPr wrap="square" rtlCol="0">
            <a:spAutoFit/>
          </a:bodyPr>
          <a:lstStyle/>
          <a:p>
            <a:r>
              <a:rPr kumimoji="1" lang="ja-JP" altLang="en-US" sz="1200" b="1" dirty="0">
                <a:solidFill>
                  <a:schemeClr val="bg1"/>
                </a:solidFill>
                <a:latin typeface="ＭＳ Ｐゴシック" panose="020B0600070205080204" pitchFamily="50" charset="-128"/>
                <a:ea typeface="ＭＳ Ｐゴシック" panose="020B0600070205080204" pitchFamily="50" charset="-128"/>
              </a:rPr>
              <a:t>令和２年４月</a:t>
            </a:r>
          </a:p>
        </p:txBody>
      </p:sp>
      <p:sp>
        <p:nvSpPr>
          <p:cNvPr id="27" name="正方形/長方形 26"/>
          <p:cNvSpPr/>
          <p:nvPr/>
        </p:nvSpPr>
        <p:spPr>
          <a:xfrm>
            <a:off x="-5874" y="2222294"/>
            <a:ext cx="6850522" cy="120622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タイトル 1"/>
          <p:cNvSpPr txBox="1">
            <a:spLocks/>
          </p:cNvSpPr>
          <p:nvPr/>
        </p:nvSpPr>
        <p:spPr>
          <a:xfrm>
            <a:off x="196712" y="1640158"/>
            <a:ext cx="6858000" cy="1662370"/>
          </a:xfrm>
          <a:prstGeom prst="rect">
            <a:avLst/>
          </a:prstGeom>
          <a:noFill/>
        </p:spPr>
        <p:txBody>
          <a:bodyPr vert="horz" lIns="91440" tIns="45720" rIns="91440" bIns="45720" rtlCol="0" anchor="b">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3200" b="1" dirty="0" smtClean="0">
                <a:solidFill>
                  <a:schemeClr val="bg1"/>
                </a:solidFill>
                <a:latin typeface="ＭＳ Ｐゴシック" panose="020B0600070205080204" pitchFamily="50" charset="-128"/>
                <a:ea typeface="ＭＳ Ｐゴシック" panose="020B0600070205080204" pitchFamily="50" charset="-128"/>
              </a:rPr>
              <a:t>「個人情報」「通帳、キャッシュカード」「暗証番号」の詐取にご注意ください！</a:t>
            </a:r>
            <a:endParaRPr lang="en-US" altLang="ja-JP" sz="32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28" name="テキスト ボックス 27"/>
          <p:cNvSpPr txBox="1"/>
          <p:nvPr/>
        </p:nvSpPr>
        <p:spPr>
          <a:xfrm>
            <a:off x="89114" y="4218206"/>
            <a:ext cx="6858000" cy="646331"/>
          </a:xfrm>
          <a:prstGeom prst="rect">
            <a:avLst/>
          </a:prstGeom>
          <a:noFill/>
        </p:spPr>
        <p:txBody>
          <a:bodyPr wrap="square" rtlCol="0">
            <a:spAutoFit/>
          </a:bodyPr>
          <a:lstStyle/>
          <a:p>
            <a:r>
              <a:rPr lang="ja-JP" altLang="en-US" b="1" dirty="0" smtClean="0">
                <a:solidFill>
                  <a:srgbClr val="00B050"/>
                </a:solidFill>
              </a:rPr>
              <a:t>■市区</a:t>
            </a:r>
            <a:r>
              <a:rPr lang="ja-JP" altLang="en-US" b="1" dirty="0">
                <a:solidFill>
                  <a:srgbClr val="00B050"/>
                </a:solidFill>
              </a:rPr>
              <a:t>町村や総務省など</a:t>
            </a:r>
            <a:r>
              <a:rPr lang="ja-JP" altLang="en-US" b="1" dirty="0" smtClean="0">
                <a:solidFill>
                  <a:srgbClr val="00B050"/>
                </a:solidFill>
              </a:rPr>
              <a:t>が現金自動預払機（</a:t>
            </a:r>
            <a:r>
              <a:rPr lang="en-US" altLang="ja-JP" b="1" dirty="0" smtClean="0">
                <a:solidFill>
                  <a:srgbClr val="00B050"/>
                </a:solidFill>
              </a:rPr>
              <a:t>ATM</a:t>
            </a:r>
            <a:r>
              <a:rPr lang="ja-JP" altLang="en-US" b="1" dirty="0" smtClean="0">
                <a:solidFill>
                  <a:srgbClr val="00B050"/>
                </a:solidFill>
              </a:rPr>
              <a:t>）の</a:t>
            </a:r>
            <a:r>
              <a:rPr lang="ja-JP" altLang="en-US" b="1" dirty="0">
                <a:solidFill>
                  <a:srgbClr val="00B050"/>
                </a:solidFill>
              </a:rPr>
              <a:t>操作</a:t>
            </a:r>
            <a:r>
              <a:rPr lang="ja-JP" altLang="en-US" b="1" dirty="0" smtClean="0">
                <a:solidFill>
                  <a:srgbClr val="00B050"/>
                </a:solidFill>
              </a:rPr>
              <a:t>を</a:t>
            </a:r>
            <a:endParaRPr lang="en-US" altLang="ja-JP" b="1" dirty="0" smtClean="0">
              <a:solidFill>
                <a:srgbClr val="00B050"/>
              </a:solidFill>
            </a:endParaRPr>
          </a:p>
          <a:p>
            <a:r>
              <a:rPr lang="ja-JP" altLang="en-US" b="1" dirty="0" smtClean="0">
                <a:solidFill>
                  <a:srgbClr val="00B050"/>
                </a:solidFill>
              </a:rPr>
              <a:t>　お願いすることは、絶対にありません。</a:t>
            </a:r>
            <a:endParaRPr kumimoji="1" lang="ja-JP" altLang="en-US" b="1" dirty="0">
              <a:solidFill>
                <a:srgbClr val="00B050"/>
              </a:solidFill>
            </a:endParaRPr>
          </a:p>
        </p:txBody>
      </p:sp>
      <p:sp>
        <p:nvSpPr>
          <p:cNvPr id="30" name="テキスト ボックス 29"/>
          <p:cNvSpPr txBox="1"/>
          <p:nvPr/>
        </p:nvSpPr>
        <p:spPr>
          <a:xfrm>
            <a:off x="89114" y="4902537"/>
            <a:ext cx="6858000" cy="646331"/>
          </a:xfrm>
          <a:prstGeom prst="rect">
            <a:avLst/>
          </a:prstGeom>
          <a:noFill/>
        </p:spPr>
        <p:txBody>
          <a:bodyPr wrap="square" rtlCol="0">
            <a:spAutoFit/>
          </a:bodyPr>
          <a:lstStyle/>
          <a:p>
            <a:r>
              <a:rPr lang="ja-JP" altLang="en-US" b="1" dirty="0" smtClean="0">
                <a:solidFill>
                  <a:srgbClr val="00B050"/>
                </a:solidFill>
              </a:rPr>
              <a:t>■市区</a:t>
            </a:r>
            <a:r>
              <a:rPr lang="ja-JP" altLang="en-US" b="1" dirty="0">
                <a:solidFill>
                  <a:srgbClr val="00B050"/>
                </a:solidFill>
              </a:rPr>
              <a:t>町村や</a:t>
            </a:r>
            <a:r>
              <a:rPr lang="ja-JP" altLang="en-US" b="1" dirty="0" smtClean="0">
                <a:solidFill>
                  <a:srgbClr val="00B050"/>
                </a:solidFill>
              </a:rPr>
              <a:t>総務省などが「特別定額給付</a:t>
            </a:r>
            <a:r>
              <a:rPr lang="ja-JP" altLang="en-US" b="1" dirty="0">
                <a:solidFill>
                  <a:srgbClr val="00B050"/>
                </a:solidFill>
              </a:rPr>
              <a:t>金」の</a:t>
            </a:r>
            <a:r>
              <a:rPr lang="ja-JP" altLang="en-US" b="1" dirty="0" smtClean="0">
                <a:solidFill>
                  <a:srgbClr val="00B050"/>
                </a:solidFill>
              </a:rPr>
              <a:t>給付のために、</a:t>
            </a:r>
            <a:endParaRPr lang="en-US" altLang="ja-JP" b="1" dirty="0" smtClean="0">
              <a:solidFill>
                <a:srgbClr val="00B050"/>
              </a:solidFill>
            </a:endParaRPr>
          </a:p>
          <a:p>
            <a:r>
              <a:rPr lang="ja-JP" altLang="en-US" b="1" dirty="0" smtClean="0">
                <a:solidFill>
                  <a:srgbClr val="00B050"/>
                </a:solidFill>
              </a:rPr>
              <a:t>　手数料の振込みを求めることは、絶対にありません。</a:t>
            </a:r>
            <a:endParaRPr lang="en-US" altLang="ja-JP" b="1" dirty="0">
              <a:solidFill>
                <a:srgbClr val="00B050"/>
              </a:solidFill>
            </a:endParaRPr>
          </a:p>
        </p:txBody>
      </p:sp>
      <p:sp>
        <p:nvSpPr>
          <p:cNvPr id="31" name="テキスト ボックス 30"/>
          <p:cNvSpPr txBox="1"/>
          <p:nvPr/>
        </p:nvSpPr>
        <p:spPr>
          <a:xfrm>
            <a:off x="130283" y="6692926"/>
            <a:ext cx="6858000" cy="911019"/>
          </a:xfrm>
          <a:prstGeom prst="rect">
            <a:avLst/>
          </a:prstGeom>
          <a:noFill/>
        </p:spPr>
        <p:txBody>
          <a:bodyPr wrap="square" rtlCol="0">
            <a:spAutoFit/>
          </a:bodyPr>
          <a:lstStyle/>
          <a:p>
            <a:pPr defTabSz="514350">
              <a:lnSpc>
                <a:spcPct val="90000"/>
              </a:lnSpc>
              <a:spcBef>
                <a:spcPts val="563"/>
              </a:spcBef>
            </a:pPr>
            <a:r>
              <a:rPr lang="en-US" altLang="ja-JP" sz="1600" b="1" dirty="0" smtClean="0">
                <a:latin typeface="+mn-ea"/>
              </a:rPr>
              <a:t>※</a:t>
            </a:r>
            <a:r>
              <a:rPr lang="ja-JP" altLang="en-US" sz="1600" b="1" dirty="0" smtClean="0">
                <a:latin typeface="+mn-ea"/>
              </a:rPr>
              <a:t>現時点</a:t>
            </a:r>
            <a:r>
              <a:rPr lang="ja-JP" altLang="en-US" sz="1600" b="1" dirty="0">
                <a:latin typeface="+mn-ea"/>
              </a:rPr>
              <a:t>で、市区町村や総務省などが、住民の皆様の世帯</a:t>
            </a:r>
            <a:r>
              <a:rPr lang="ja-JP" altLang="en-US" sz="1600" b="1" dirty="0" smtClean="0">
                <a:latin typeface="+mn-ea"/>
              </a:rPr>
              <a:t>構成や、</a:t>
            </a:r>
            <a:endParaRPr lang="en-US" altLang="ja-JP" sz="1600" b="1" dirty="0" smtClean="0">
              <a:latin typeface="+mn-ea"/>
            </a:endParaRPr>
          </a:p>
          <a:p>
            <a:pPr defTabSz="514350">
              <a:lnSpc>
                <a:spcPct val="90000"/>
              </a:lnSpc>
              <a:spcBef>
                <a:spcPts val="563"/>
              </a:spcBef>
            </a:pPr>
            <a:r>
              <a:rPr lang="ja-JP" altLang="en-US" sz="1600" b="1" dirty="0" smtClean="0">
                <a:latin typeface="+mn-ea"/>
              </a:rPr>
              <a:t>　銀行</a:t>
            </a:r>
            <a:r>
              <a:rPr lang="ja-JP" altLang="en-US" sz="1600" b="1" dirty="0">
                <a:latin typeface="+mn-ea"/>
              </a:rPr>
              <a:t>口座の番号などの個人情報を電話や郵便、メール</a:t>
            </a:r>
            <a:r>
              <a:rPr lang="ja-JP" altLang="en-US" sz="1600" b="1" dirty="0" smtClean="0">
                <a:latin typeface="+mn-ea"/>
              </a:rPr>
              <a:t>でお問合せ</a:t>
            </a:r>
            <a:endParaRPr lang="en-US" altLang="ja-JP" sz="1600" b="1" dirty="0" smtClean="0">
              <a:latin typeface="+mn-ea"/>
            </a:endParaRPr>
          </a:p>
          <a:p>
            <a:pPr defTabSz="514350">
              <a:lnSpc>
                <a:spcPct val="90000"/>
              </a:lnSpc>
              <a:spcBef>
                <a:spcPts val="563"/>
              </a:spcBef>
            </a:pPr>
            <a:r>
              <a:rPr lang="ja-JP" altLang="en-US" sz="1600" b="1" dirty="0" smtClean="0">
                <a:latin typeface="+mn-ea"/>
              </a:rPr>
              <a:t>　する</a:t>
            </a:r>
            <a:r>
              <a:rPr lang="ja-JP" altLang="en-US" sz="1600" b="1" dirty="0">
                <a:latin typeface="+mn-ea"/>
              </a:rPr>
              <a:t>こと</a:t>
            </a:r>
            <a:r>
              <a:rPr lang="ja-JP" altLang="en-US" sz="1600" b="1" dirty="0" smtClean="0">
                <a:latin typeface="+mn-ea"/>
              </a:rPr>
              <a:t>はありません</a:t>
            </a:r>
            <a:r>
              <a:rPr lang="ja-JP" altLang="en-US" sz="1600" b="1" dirty="0">
                <a:latin typeface="+mn-ea"/>
              </a:rPr>
              <a:t>。</a:t>
            </a:r>
            <a:endParaRPr lang="en-US" altLang="ja-JP" sz="1600" b="1" dirty="0">
              <a:latin typeface="+mn-ea"/>
            </a:endParaRPr>
          </a:p>
        </p:txBody>
      </p:sp>
      <p:pic>
        <p:nvPicPr>
          <p:cNvPr id="20" name="図 19">
            <a:extLst>
              <a:ext uri="{FF2B5EF4-FFF2-40B4-BE49-F238E27FC236}">
                <a16:creationId xmlns:a16="http://schemas.microsoft.com/office/drawing/2014/main" xmlns="" id="{FF850313-097B-4639-90E5-2BCDBE2EEC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0733" y="8562840"/>
            <a:ext cx="1323968" cy="487717"/>
          </a:xfrm>
          <a:prstGeom prst="rect">
            <a:avLst/>
          </a:prstGeom>
          <a:solidFill>
            <a:schemeClr val="bg1"/>
          </a:solidFill>
        </p:spPr>
      </p:pic>
      <p:sp>
        <p:nvSpPr>
          <p:cNvPr id="2" name="テキスト ボックス 1"/>
          <p:cNvSpPr txBox="1"/>
          <p:nvPr/>
        </p:nvSpPr>
        <p:spPr>
          <a:xfrm>
            <a:off x="2793395" y="8501890"/>
            <a:ext cx="3262724" cy="584775"/>
          </a:xfrm>
          <a:prstGeom prst="rect">
            <a:avLst/>
          </a:prstGeom>
          <a:noFill/>
        </p:spPr>
        <p:txBody>
          <a:bodyPr wrap="square" rtlCol="0">
            <a:spAutoFit/>
          </a:bodyPr>
          <a:lstStyle/>
          <a:p>
            <a:r>
              <a:rPr lang="ja-JP" altLang="en-US" sz="1600" b="1" dirty="0" smtClean="0">
                <a:latin typeface="AR P丸ゴシック体E" panose="020F0900000000000000" pitchFamily="50" charset="-128"/>
                <a:ea typeface="AR P丸ゴシック体E" panose="020F0900000000000000" pitchFamily="50" charset="-128"/>
              </a:rPr>
              <a:t>秋田臨港</a:t>
            </a:r>
            <a:r>
              <a:rPr kumimoji="1" lang="ja-JP" altLang="en-US" sz="1600" b="1" dirty="0" smtClean="0">
                <a:latin typeface="AR P丸ゴシック体E" panose="020F0900000000000000" pitchFamily="50" charset="-128"/>
                <a:ea typeface="AR P丸ゴシック体E" panose="020F0900000000000000" pitchFamily="50" charset="-128"/>
              </a:rPr>
              <a:t>警察署</a:t>
            </a:r>
            <a:endParaRPr kumimoji="1" lang="en-US" altLang="ja-JP" sz="1600" b="1" dirty="0" smtClean="0">
              <a:latin typeface="AR P丸ゴシック体E" panose="020F0900000000000000" pitchFamily="50" charset="-128"/>
              <a:ea typeface="AR P丸ゴシック体E" panose="020F0900000000000000" pitchFamily="50" charset="-128"/>
            </a:endParaRPr>
          </a:p>
          <a:p>
            <a:r>
              <a:rPr kumimoji="1" lang="ja-JP" altLang="en-US" sz="1600" b="1" dirty="0" smtClean="0">
                <a:latin typeface="AR P丸ゴシック体E" panose="020F0900000000000000" pitchFamily="50" charset="-128"/>
                <a:ea typeface="AR P丸ゴシック体E" panose="020F0900000000000000" pitchFamily="50" charset="-128"/>
              </a:rPr>
              <a:t>☎ </a:t>
            </a:r>
            <a:r>
              <a:rPr lang="ja-JP" altLang="en-US" sz="1600" b="1" dirty="0" smtClean="0">
                <a:latin typeface="AR P丸ゴシック体E" panose="020F0900000000000000" pitchFamily="50" charset="-128"/>
                <a:ea typeface="AR P丸ゴシック体E" panose="020F0900000000000000" pitchFamily="50" charset="-128"/>
              </a:rPr>
              <a:t>０ １ ８ </a:t>
            </a:r>
            <a:r>
              <a:rPr kumimoji="1" lang="ja-JP" altLang="en-US" sz="1600" b="1" dirty="0" err="1" smtClean="0">
                <a:latin typeface="AR P丸ゴシック体E" panose="020F0900000000000000" pitchFamily="50" charset="-128"/>
                <a:ea typeface="AR P丸ゴシック体E" panose="020F0900000000000000" pitchFamily="50" charset="-128"/>
              </a:rPr>
              <a:t>ー</a:t>
            </a:r>
            <a:r>
              <a:rPr kumimoji="1" lang="ja-JP" altLang="en-US" sz="1600" b="1" dirty="0" smtClean="0">
                <a:latin typeface="AR P丸ゴシック体E" panose="020F0900000000000000" pitchFamily="50" charset="-128"/>
                <a:ea typeface="AR P丸ゴシック体E" panose="020F0900000000000000" pitchFamily="50" charset="-128"/>
              </a:rPr>
              <a:t> ８ ４ ５ </a:t>
            </a:r>
            <a:r>
              <a:rPr kumimoji="1" lang="ja-JP" altLang="en-US" sz="1600" b="1" dirty="0" err="1" smtClean="0">
                <a:latin typeface="AR P丸ゴシック体E" panose="020F0900000000000000" pitchFamily="50" charset="-128"/>
                <a:ea typeface="AR P丸ゴシック体E" panose="020F0900000000000000" pitchFamily="50" charset="-128"/>
              </a:rPr>
              <a:t>ー</a:t>
            </a:r>
            <a:r>
              <a:rPr kumimoji="1" lang="ja-JP" altLang="en-US" sz="1600" b="1" dirty="0" smtClean="0">
                <a:latin typeface="AR P丸ゴシック体E" panose="020F0900000000000000" pitchFamily="50" charset="-128"/>
                <a:ea typeface="AR P丸ゴシック体E" panose="020F0900000000000000" pitchFamily="50" charset="-128"/>
              </a:rPr>
              <a:t> ０ １ ４ １</a:t>
            </a:r>
            <a:endParaRPr kumimoji="1" lang="ja-JP" altLang="en-US" sz="1600" b="1" dirty="0">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1483290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415</TotalTime>
  <Words>168</Words>
  <Application>Microsoft Office PowerPoint</Application>
  <PresentationFormat>画面に合わせる (4:3)</PresentationFormat>
  <Paragraphs>18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総務省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給付金を装った 詐欺に注意を！</dc:title>
  <dc:creator>栗田　昌之(016317)</dc:creator>
  <cp:lastModifiedBy>.</cp:lastModifiedBy>
  <cp:revision>61</cp:revision>
  <cp:lastPrinted>2020-04-24T02:14:16Z</cp:lastPrinted>
  <dcterms:created xsi:type="dcterms:W3CDTF">2020-04-13T16:47:41Z</dcterms:created>
  <dcterms:modified xsi:type="dcterms:W3CDTF">2020-04-27T08:32:26Z</dcterms:modified>
</cp:coreProperties>
</file>