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3"/>
  </p:notesMasterIdLst>
  <p:sldIdLst>
    <p:sldId id="256" r:id="rId4"/>
    <p:sldId id="257" r:id="rId5"/>
  </p:sldIdLst>
  <p:sldSz cx="6858000" cy="9906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0BA"/>
    <a:srgbClr val="F1F199"/>
    <a:srgbClr val="C5C5C5"/>
    <a:srgbClr val="CAD6B4"/>
    <a:srgbClr val="F4E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4"/>
    <p:restoredTop sz="94660"/>
  </p:normalViewPr>
  <p:slideViewPr>
    <p:cSldViewPr snapToGrid="0">
      <p:cViewPr varScale="0">
        <p:scale>
          <a:sx n="120" d="100"/>
          <a:sy n="120" d="100"/>
        </p:scale>
        <p:origin x="-1038" y="4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370" y="751523"/>
            <a:ext cx="2601424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6" y="4759643"/>
            <a:ext cx="5510530" cy="45091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6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83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15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5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03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83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06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55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4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81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017981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1D125-716E-4A44-A303-5DC681A5E156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B425-41F1-4B2B-8E5C-5C4050839E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7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slideLayout" Target="../slideLayouts/slideLayout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Relationship Id="rId6" Type="http://schemas.openxmlformats.org/officeDocument/2006/relationships/image" Target="../media/image12.png" /><Relationship Id="rId7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30000"/>
                <a:lumOff val="70000"/>
              </a:schemeClr>
            </a:gs>
            <a:gs pos="39000">
              <a:schemeClr val="bg1"/>
            </a:gs>
            <a:gs pos="56000">
              <a:schemeClr val="bg1"/>
            </a:gs>
            <a:gs pos="68000">
              <a:schemeClr val="bg1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楕円 38"/>
          <p:cNvSpPr/>
          <p:nvPr/>
        </p:nvSpPr>
        <p:spPr>
          <a:xfrm>
            <a:off x="3678602" y="7835207"/>
            <a:ext cx="3065294" cy="19409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08" name="図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2620" y="8197189"/>
            <a:ext cx="1329292" cy="1271996"/>
          </a:xfrm>
          <a:prstGeom prst="rect">
            <a:avLst/>
          </a:prstGeom>
        </p:spPr>
      </p:pic>
      <p:sp>
        <p:nvSpPr>
          <p:cNvPr id="1109" name="爆発: 8 pt 27"/>
          <p:cNvSpPr/>
          <p:nvPr/>
        </p:nvSpPr>
        <p:spPr>
          <a:xfrm rot="10800000">
            <a:off x="3486304" y="7255759"/>
            <a:ext cx="3345072" cy="1373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四角形: メモ 12"/>
          <p:cNvSpPr/>
          <p:nvPr/>
        </p:nvSpPr>
        <p:spPr>
          <a:xfrm rot="10800000" flipH="1">
            <a:off x="242993" y="1732905"/>
            <a:ext cx="6417142" cy="4146009"/>
          </a:xfrm>
          <a:prstGeom prst="foldedCorner">
            <a:avLst>
              <a:gd name="adj" fmla="val 10082"/>
            </a:avLst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1" name="正方形/長方形 1"/>
          <p:cNvSpPr/>
          <p:nvPr/>
        </p:nvSpPr>
        <p:spPr>
          <a:xfrm>
            <a:off x="0" y="193045"/>
            <a:ext cx="50061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正しく理解していますか？</a:t>
            </a:r>
          </a:p>
        </p:txBody>
      </p:sp>
      <p:sp>
        <p:nvSpPr>
          <p:cNvPr id="1112" name="正方形/長方形 3"/>
          <p:cNvSpPr/>
          <p:nvPr/>
        </p:nvSpPr>
        <p:spPr>
          <a:xfrm>
            <a:off x="221322" y="703841"/>
            <a:ext cx="6415355" cy="92243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自転車の</a:t>
            </a:r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交通ルール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13" name="正方形/長方形 4"/>
          <p:cNvSpPr/>
          <p:nvPr/>
        </p:nvSpPr>
        <p:spPr>
          <a:xfrm>
            <a:off x="-166282" y="1878668"/>
            <a:ext cx="4369305" cy="522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自転車安全利用五則</a:t>
            </a:r>
            <a:endParaRPr lang="en-US" altLang="ja-JP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14" name="正方形/長方形 5"/>
          <p:cNvSpPr/>
          <p:nvPr/>
        </p:nvSpPr>
        <p:spPr>
          <a:xfrm>
            <a:off x="-528323" y="2368278"/>
            <a:ext cx="6062805" cy="399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１．自転車は車道が原則　歩道は例外</a:t>
            </a:r>
            <a:endParaRPr lang="ja-JP" alt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15" name="正方形/長方形 6"/>
          <p:cNvSpPr/>
          <p:nvPr/>
        </p:nvSpPr>
        <p:spPr>
          <a:xfrm>
            <a:off x="-1422928" y="2676054"/>
            <a:ext cx="6062805" cy="399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２．車道は左側を通行</a:t>
            </a:r>
            <a:endParaRPr lang="ja-JP" alt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16" name="正方形/長方形 7"/>
          <p:cNvSpPr/>
          <p:nvPr/>
        </p:nvSpPr>
        <p:spPr>
          <a:xfrm>
            <a:off x="-417088" y="3009884"/>
            <a:ext cx="60628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３．歩道は歩行者優先で車道寄りを徐行</a:t>
            </a:r>
            <a:endParaRPr lang="ja-JP" alt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17" name="正方形/長方形 8"/>
          <p:cNvSpPr/>
          <p:nvPr/>
        </p:nvSpPr>
        <p:spPr>
          <a:xfrm>
            <a:off x="-1443776" y="3364062"/>
            <a:ext cx="60628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４．安全ルールを守る</a:t>
            </a:r>
            <a:endParaRPr lang="ja-JP" alt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18" name="正方形/長方形 9"/>
          <p:cNvSpPr/>
          <p:nvPr/>
        </p:nvSpPr>
        <p:spPr>
          <a:xfrm>
            <a:off x="793896" y="3799832"/>
            <a:ext cx="1569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飲酒運転・二人乗り</a:t>
            </a:r>
            <a:endParaRPr lang="en-US" altLang="ja-JP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・併進の禁止</a:t>
            </a:r>
          </a:p>
        </p:txBody>
      </p:sp>
      <p:sp>
        <p:nvSpPr>
          <p:cNvPr id="1119" name="正方形/長方形 10"/>
          <p:cNvSpPr/>
          <p:nvPr/>
        </p:nvSpPr>
        <p:spPr>
          <a:xfrm>
            <a:off x="2721114" y="3799836"/>
            <a:ext cx="141577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夜間はライト点灯</a:t>
            </a:r>
          </a:p>
        </p:txBody>
      </p:sp>
      <p:sp>
        <p:nvSpPr>
          <p:cNvPr id="1120" name="正方形/長方形 11"/>
          <p:cNvSpPr/>
          <p:nvPr/>
        </p:nvSpPr>
        <p:spPr>
          <a:xfrm>
            <a:off x="4624443" y="3805908"/>
            <a:ext cx="17235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交差点での信号遵守と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一時停止・安全確認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1" name="楕円 37"/>
          <p:cNvSpPr/>
          <p:nvPr/>
        </p:nvSpPr>
        <p:spPr>
          <a:xfrm>
            <a:off x="369874" y="7815337"/>
            <a:ext cx="3206568" cy="19409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テキスト ボックス 13"/>
          <p:cNvSpPr txBox="1"/>
          <p:nvPr/>
        </p:nvSpPr>
        <p:spPr>
          <a:xfrm>
            <a:off x="-56810" y="5361493"/>
            <a:ext cx="4150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５．子供はヘルメットを着用</a:t>
            </a:r>
            <a:endParaRPr lang="ja-JP" alt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23" name="正方形/長方形 14"/>
          <p:cNvSpPr/>
          <p:nvPr/>
        </p:nvSpPr>
        <p:spPr>
          <a:xfrm>
            <a:off x="496757" y="6807173"/>
            <a:ext cx="3208571" cy="645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ヘルメットは大人も子供</a:t>
            </a:r>
            <a:endParaRPr lang="en-US" altLang="ja-JP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も着用しましょう！！</a:t>
            </a:r>
            <a:endParaRPr lang="en-US" altLang="ja-JP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24" name="テキスト ボックス 16"/>
          <p:cNvSpPr txBox="1"/>
          <p:nvPr/>
        </p:nvSpPr>
        <p:spPr>
          <a:xfrm>
            <a:off x="-575542" y="1725226"/>
            <a:ext cx="4153988" cy="30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自転車安全利用の基本！！</a:t>
            </a:r>
          </a:p>
        </p:txBody>
      </p:sp>
      <p:sp>
        <p:nvSpPr>
          <p:cNvPr id="1125" name="テキスト ボックス 17"/>
          <p:cNvSpPr txBox="1"/>
          <p:nvPr/>
        </p:nvSpPr>
        <p:spPr>
          <a:xfrm>
            <a:off x="0" y="5789780"/>
            <a:ext cx="6858000" cy="522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秋田県自転車条例を守りましょう！！</a:t>
            </a:r>
            <a:endParaRPr lang="en-US" altLang="ja-JP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26" name="正方形/長方形 18"/>
          <p:cNvSpPr/>
          <p:nvPr/>
        </p:nvSpPr>
        <p:spPr>
          <a:xfrm>
            <a:off x="2770874" y="9523568"/>
            <a:ext cx="1808986" cy="36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>
                <a:latin typeface="AR P丸ゴシック体E"/>
                <a:ea typeface="AR P丸ゴシック体E"/>
              </a:rPr>
              <a:t>秋田県警察本部</a:t>
            </a:r>
            <a:endParaRPr b="1">
              <a:latin typeface="AR P丸ゴシック体E"/>
              <a:ea typeface="AR P丸ゴシック体E"/>
            </a:endParaRPr>
          </a:p>
        </p:txBody>
      </p:sp>
      <p:sp>
        <p:nvSpPr>
          <p:cNvPr id="1127" name="正方形/長方形 19"/>
          <p:cNvSpPr/>
          <p:nvPr/>
        </p:nvSpPr>
        <p:spPr>
          <a:xfrm>
            <a:off x="3705328" y="6779925"/>
            <a:ext cx="3208571" cy="645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自転車損害賠償</a:t>
            </a:r>
            <a:r>
              <a:rPr lang="ja-JP" altLang="en-US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責任保険等</a:t>
            </a:r>
            <a:endParaRPr lang="en-US" altLang="ja-JP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に必ず入りましょう！！</a:t>
            </a:r>
            <a:endParaRPr lang="en-US" altLang="ja-JP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28" name="テキスト ボックス 20"/>
          <p:cNvSpPr txBox="1"/>
          <p:nvPr/>
        </p:nvSpPr>
        <p:spPr>
          <a:xfrm>
            <a:off x="404615" y="7426256"/>
            <a:ext cx="3046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自転車乗車中の事故による死者の</a:t>
            </a:r>
            <a:endParaRPr lang="en-US" altLang="ja-JP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多くは、頭部の損傷が原因となって</a:t>
            </a:r>
            <a:endParaRPr lang="en-US" altLang="ja-JP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おり、被害軽減のためにはヘルメット</a:t>
            </a:r>
            <a:endParaRPr lang="en-US" altLang="ja-JP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が有効です</a:t>
            </a:r>
            <a:endParaRPr lang="en-US" altLang="ja-JP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29" name="正方形/長方形 23"/>
          <p:cNvSpPr/>
          <p:nvPr/>
        </p:nvSpPr>
        <p:spPr>
          <a:xfrm>
            <a:off x="4028049" y="7418211"/>
            <a:ext cx="2462721" cy="306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/>
                <a:ea typeface="BIZ UDPゴシック"/>
              </a:rPr>
              <a:t>自転車</a:t>
            </a:r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/>
                <a:ea typeface="BIZ UDPゴシック"/>
              </a:rPr>
              <a:t>事故</a:t>
            </a:r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/>
                <a:ea typeface="BIZ UDPゴシック"/>
              </a:rPr>
              <a:t>の高額賠償事例</a:t>
            </a:r>
            <a:endParaRPr lang="en-US" altLang="ja-JP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/>
              <a:ea typeface="BIZ UDPゴシック"/>
            </a:endParaRPr>
          </a:p>
        </p:txBody>
      </p:sp>
      <p:sp>
        <p:nvSpPr>
          <p:cNvPr id="1130" name="正方形/長方形 24"/>
          <p:cNvSpPr/>
          <p:nvPr/>
        </p:nvSpPr>
        <p:spPr>
          <a:xfrm>
            <a:off x="4027760" y="7662544"/>
            <a:ext cx="2234724" cy="3376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賠償金９，５２１万円</a:t>
            </a:r>
            <a:endParaRPr lang="en-US" altLang="ja-JP" sz="1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1" name="正方形/長方形 25"/>
          <p:cNvSpPr/>
          <p:nvPr/>
        </p:nvSpPr>
        <p:spPr>
          <a:xfrm>
            <a:off x="3870757" y="7888736"/>
            <a:ext cx="2864704" cy="522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/>
                <a:ea typeface="BIZ UDPゴシック"/>
              </a:rPr>
              <a:t>自転車乗車中の小学生が歩行者と</a:t>
            </a:r>
            <a:endParaRPr lang="en-US" altLang="ja-JP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/>
              <a:ea typeface="BIZ UDPゴシック"/>
            </a:endParaRPr>
          </a:p>
          <a:p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/>
                <a:ea typeface="BIZ UDPゴシック"/>
              </a:rPr>
              <a:t>衝突し、歩行者が意識不明</a:t>
            </a:r>
            <a:endParaRPr lang="en-US" altLang="ja-JP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/>
              <a:ea typeface="BIZ UDPゴシック"/>
            </a:endParaRPr>
          </a:p>
        </p:txBody>
      </p:sp>
      <p:sp>
        <p:nvSpPr>
          <p:cNvPr id="1132" name="テキスト ボックス 29"/>
          <p:cNvSpPr txBox="1"/>
          <p:nvPr/>
        </p:nvSpPr>
        <p:spPr>
          <a:xfrm>
            <a:off x="369874" y="6322155"/>
            <a:ext cx="6417143" cy="768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〇　保護者は未成年者に、高齢者の家族は高齢者にヘルメットを着用させましょう</a:t>
            </a:r>
            <a:endParaRPr lang="en-US" altLang="ja-JP" sz="1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〇　</a:t>
            </a:r>
            <a:r>
              <a:rPr lang="ja-JP" altLang="en-US" sz="1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令和４年４月１日から、</a:t>
            </a:r>
            <a:r>
              <a:rPr lang="ja-JP" altLang="en-US" sz="1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自転車損害賠償責任保険等への加入は義務！！</a:t>
            </a:r>
            <a:endParaRPr lang="en-US" altLang="ja-JP" sz="13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1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3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50" y="8184071"/>
            <a:ext cx="1217480" cy="1286487"/>
          </a:xfrm>
          <a:prstGeom prst="rect">
            <a:avLst/>
          </a:prstGeom>
        </p:spPr>
      </p:pic>
      <p:pic>
        <p:nvPicPr>
          <p:cNvPr id="1134" name="図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21" y="4313116"/>
            <a:ext cx="952276" cy="882953"/>
          </a:xfrm>
          <a:prstGeom prst="rect">
            <a:avLst/>
          </a:prstGeom>
        </p:spPr>
      </p:pic>
      <p:pic>
        <p:nvPicPr>
          <p:cNvPr id="1135" name="図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303" y="4116031"/>
            <a:ext cx="1036457" cy="1144609"/>
          </a:xfrm>
          <a:prstGeom prst="rect">
            <a:avLst/>
          </a:prstGeom>
        </p:spPr>
      </p:pic>
      <p:pic>
        <p:nvPicPr>
          <p:cNvPr id="1136" name="図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632" y="4288301"/>
            <a:ext cx="909099" cy="998886"/>
          </a:xfrm>
          <a:prstGeom prst="rect">
            <a:avLst/>
          </a:prstGeom>
        </p:spPr>
      </p:pic>
      <p:sp>
        <p:nvSpPr>
          <p:cNvPr id="1137" name="乗算記号 45"/>
          <p:cNvSpPr/>
          <p:nvPr/>
        </p:nvSpPr>
        <p:spPr>
          <a:xfrm>
            <a:off x="2303223" y="3847770"/>
            <a:ext cx="2550446" cy="1942010"/>
          </a:xfrm>
          <a:prstGeom prst="mathMultiply">
            <a:avLst/>
          </a:prstGeom>
          <a:solidFill>
            <a:srgbClr val="C0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38" name="図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92805">
            <a:off x="859230" y="8508743"/>
            <a:ext cx="799691" cy="880010"/>
          </a:xfrm>
          <a:prstGeom prst="rect">
            <a:avLst/>
          </a:prstGeom>
        </p:spPr>
      </p:pic>
      <p:sp>
        <p:nvSpPr>
          <p:cNvPr id="1139" name="乗算記号 79"/>
          <p:cNvSpPr/>
          <p:nvPr/>
        </p:nvSpPr>
        <p:spPr>
          <a:xfrm>
            <a:off x="372828" y="3799832"/>
            <a:ext cx="2550446" cy="1942010"/>
          </a:xfrm>
          <a:prstGeom prst="mathMultiply">
            <a:avLst/>
          </a:prstGeom>
          <a:solidFill>
            <a:srgbClr val="C0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0" name="乗算記号 80"/>
          <p:cNvSpPr/>
          <p:nvPr/>
        </p:nvSpPr>
        <p:spPr>
          <a:xfrm>
            <a:off x="4034391" y="3913521"/>
            <a:ext cx="2550446" cy="1942010"/>
          </a:xfrm>
          <a:prstGeom prst="mathMultiply">
            <a:avLst/>
          </a:prstGeom>
          <a:solidFill>
            <a:srgbClr val="C0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609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30000"/>
                <a:lumOff val="70000"/>
              </a:schemeClr>
            </a:gs>
            <a:gs pos="39000">
              <a:schemeClr val="bg1">
                <a:alpha val="93000"/>
              </a:schemeClr>
            </a:gs>
            <a:gs pos="56000">
              <a:schemeClr val="bg1"/>
            </a:gs>
            <a:gs pos="68000">
              <a:schemeClr val="bg1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正方形/長方形 13"/>
          <p:cNvSpPr/>
          <p:nvPr/>
        </p:nvSpPr>
        <p:spPr>
          <a:xfrm>
            <a:off x="188086" y="121978"/>
            <a:ext cx="6481823" cy="38965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正方形/長方形 8"/>
          <p:cNvSpPr/>
          <p:nvPr/>
        </p:nvSpPr>
        <p:spPr>
          <a:xfrm>
            <a:off x="1985899" y="121978"/>
            <a:ext cx="30700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歩道の通行</a:t>
            </a:r>
            <a:r>
              <a:rPr lang="ja-JP" alt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ルール</a:t>
            </a:r>
            <a:endParaRPr lang="en-US" altLang="ja-JP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44" name="テキスト ボックス 9"/>
          <p:cNvSpPr txBox="1"/>
          <p:nvPr/>
        </p:nvSpPr>
        <p:spPr>
          <a:xfrm>
            <a:off x="737308" y="645198"/>
            <a:ext cx="55616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自転車は車両！！</a:t>
            </a:r>
            <a:r>
              <a:rPr lang="ja-JP" altLang="en-US" sz="1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車道の左側を通行</a:t>
            </a:r>
            <a:r>
              <a:rPr lang="ja-JP" alt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するのが原則！！！</a:t>
            </a:r>
          </a:p>
        </p:txBody>
      </p:sp>
      <p:sp>
        <p:nvSpPr>
          <p:cNvPr id="1145" name="テキスト ボックス 10"/>
          <p:cNvSpPr txBox="1"/>
          <p:nvPr/>
        </p:nvSpPr>
        <p:spPr>
          <a:xfrm>
            <a:off x="-8811" y="1061278"/>
            <a:ext cx="4153988" cy="30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例外的に歩道を通行できる場合は？？</a:t>
            </a:r>
          </a:p>
        </p:txBody>
      </p:sp>
      <p:pic>
        <p:nvPicPr>
          <p:cNvPr id="1146" name="図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9026" y="2981388"/>
            <a:ext cx="910793" cy="926318"/>
          </a:xfrm>
          <a:prstGeom prst="rect">
            <a:avLst/>
          </a:prstGeom>
        </p:spPr>
      </p:pic>
      <p:sp>
        <p:nvSpPr>
          <p:cNvPr id="1147" name="テキスト ボックス 14"/>
          <p:cNvSpPr txBox="1"/>
          <p:nvPr/>
        </p:nvSpPr>
        <p:spPr>
          <a:xfrm>
            <a:off x="267164" y="1321996"/>
            <a:ext cx="4153988" cy="276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自転車及び歩行者専用の標識がある場合</a:t>
            </a:r>
          </a:p>
        </p:txBody>
      </p:sp>
      <p:sp>
        <p:nvSpPr>
          <p:cNvPr id="1148" name="テキスト ボックス 15"/>
          <p:cNvSpPr txBox="1"/>
          <p:nvPr/>
        </p:nvSpPr>
        <p:spPr>
          <a:xfrm>
            <a:off x="267166" y="1532515"/>
            <a:ext cx="4153988" cy="83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普通自転車を運転している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 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１３歳未満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の子供</a:t>
            </a:r>
            <a:endParaRPr sz="1200"/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 </a:t>
            </a:r>
            <a:r>
              <a:rPr lang="ja-JP" altLang="en-US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７０歳以上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の高齢者</a:t>
            </a:r>
            <a:endParaRPr lang="ja-JP" alt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 内閣府令で定める</a:t>
            </a:r>
            <a:r>
              <a:rPr lang="ja-JP" altLang="en-US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身体障害者</a:t>
            </a:r>
            <a:endParaRPr lang="ja-JP" alt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49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73" y="3021470"/>
            <a:ext cx="1087459" cy="886236"/>
          </a:xfrm>
          <a:prstGeom prst="rect">
            <a:avLst/>
          </a:prstGeom>
        </p:spPr>
      </p:pic>
      <p:sp>
        <p:nvSpPr>
          <p:cNvPr id="1150" name="テキスト ボックス 19"/>
          <p:cNvSpPr txBox="1"/>
          <p:nvPr/>
        </p:nvSpPr>
        <p:spPr>
          <a:xfrm>
            <a:off x="2978976" y="1061278"/>
            <a:ext cx="4153988" cy="30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歩道は歩行者が優先！！</a:t>
            </a:r>
          </a:p>
        </p:txBody>
      </p:sp>
      <p:sp>
        <p:nvSpPr>
          <p:cNvPr id="1151" name="テキスト ボックス 20"/>
          <p:cNvSpPr txBox="1"/>
          <p:nvPr/>
        </p:nvSpPr>
        <p:spPr>
          <a:xfrm>
            <a:off x="3644757" y="1532515"/>
            <a:ext cx="4153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歩道を通行できる場合でも、歩行者の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通行を妨げそうなときは</a:t>
            </a:r>
            <a:r>
              <a:rPr lang="ja-JP" altLang="en-US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自転車を降りる</a:t>
            </a:r>
            <a:endParaRPr lang="en-US" altLang="ja-JP" sz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又は</a:t>
            </a:r>
            <a:r>
              <a:rPr lang="ja-JP" altLang="en-US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一時停止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しましょう</a:t>
            </a:r>
          </a:p>
        </p:txBody>
      </p:sp>
      <p:sp>
        <p:nvSpPr>
          <p:cNvPr id="1152" name="テキスト ボックス 21"/>
          <p:cNvSpPr txBox="1"/>
          <p:nvPr/>
        </p:nvSpPr>
        <p:spPr>
          <a:xfrm>
            <a:off x="267166" y="2270733"/>
            <a:ext cx="4153988" cy="83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その他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 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車道が狭い・交通量が多いなど交通の状況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て通行の安全を確保するためやむを得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ないと認め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れるとき</a:t>
            </a:r>
          </a:p>
        </p:txBody>
      </p:sp>
      <p:pic>
        <p:nvPicPr>
          <p:cNvPr id="1153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968" y="2861911"/>
            <a:ext cx="1087460" cy="1045795"/>
          </a:xfrm>
          <a:prstGeom prst="rect">
            <a:avLst/>
          </a:prstGeom>
        </p:spPr>
      </p:pic>
      <p:sp>
        <p:nvSpPr>
          <p:cNvPr id="1154" name="テキスト ボックス 24"/>
          <p:cNvSpPr txBox="1"/>
          <p:nvPr/>
        </p:nvSpPr>
        <p:spPr>
          <a:xfrm>
            <a:off x="3644757" y="1368162"/>
            <a:ext cx="41539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歩道は</a:t>
            </a:r>
            <a:r>
              <a:rPr lang="ja-JP" altLang="en-US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車道寄り</a:t>
            </a:r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を徐行しましょう</a:t>
            </a:r>
          </a:p>
        </p:txBody>
      </p:sp>
      <p:sp>
        <p:nvSpPr>
          <p:cNvPr id="1155" name="テキスト ボックス 25"/>
          <p:cNvSpPr txBox="1"/>
          <p:nvPr/>
        </p:nvSpPr>
        <p:spPr>
          <a:xfrm>
            <a:off x="3064704" y="2270733"/>
            <a:ext cx="41539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一時停止しなかった場合は・・・</a:t>
            </a:r>
          </a:p>
        </p:txBody>
      </p:sp>
      <p:sp>
        <p:nvSpPr>
          <p:cNvPr id="1156" name="テキスト ボックス 26"/>
          <p:cNvSpPr txBox="1"/>
          <p:nvPr/>
        </p:nvSpPr>
        <p:spPr>
          <a:xfrm>
            <a:off x="3127405" y="2506151"/>
            <a:ext cx="41539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２万円以下の罰金又は科料！！</a:t>
            </a:r>
          </a:p>
        </p:txBody>
      </p:sp>
      <p:sp>
        <p:nvSpPr>
          <p:cNvPr id="1157" name="正方形/長方形 27"/>
          <p:cNvSpPr/>
          <p:nvPr/>
        </p:nvSpPr>
        <p:spPr>
          <a:xfrm>
            <a:off x="184871" y="4122028"/>
            <a:ext cx="6481823" cy="3329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正方形/長方形 28"/>
          <p:cNvSpPr/>
          <p:nvPr/>
        </p:nvSpPr>
        <p:spPr>
          <a:xfrm>
            <a:off x="1929384" y="4112963"/>
            <a:ext cx="34307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交差点</a:t>
            </a:r>
            <a:r>
              <a:rPr lang="ja-JP" alt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の通行</a:t>
            </a:r>
            <a:r>
              <a:rPr lang="ja-JP" alt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ルール</a:t>
            </a:r>
            <a:endParaRPr lang="en-US" altLang="ja-JP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59" name="テキスト ボックス 29"/>
          <p:cNvSpPr txBox="1"/>
          <p:nvPr/>
        </p:nvSpPr>
        <p:spPr>
          <a:xfrm>
            <a:off x="690773" y="4569058"/>
            <a:ext cx="55616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自転車は車両！！</a:t>
            </a:r>
            <a:r>
              <a:rPr lang="ja-JP" altLang="en-US" sz="1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信号</a:t>
            </a:r>
            <a:r>
              <a:rPr lang="ja-JP" alt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lang="ja-JP" altLang="en-US" sz="1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一時停止標識等</a:t>
            </a:r>
            <a:r>
              <a:rPr lang="ja-JP" alt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を守る！！！</a:t>
            </a:r>
          </a:p>
        </p:txBody>
      </p:sp>
      <p:sp>
        <p:nvSpPr>
          <p:cNvPr id="1160" name="テキスト ボックス 41"/>
          <p:cNvSpPr txBox="1"/>
          <p:nvPr/>
        </p:nvSpPr>
        <p:spPr>
          <a:xfrm>
            <a:off x="82257" y="4854069"/>
            <a:ext cx="4153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交差点では車両用信号機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に従う</a:t>
            </a:r>
          </a:p>
        </p:txBody>
      </p:sp>
      <p:sp>
        <p:nvSpPr>
          <p:cNvPr id="1161" name="テキスト ボックス 44"/>
          <p:cNvSpPr txBox="1"/>
          <p:nvPr/>
        </p:nvSpPr>
        <p:spPr>
          <a:xfrm>
            <a:off x="2565435" y="4854069"/>
            <a:ext cx="4153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自転車横断帯がある場合は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これを横断する</a:t>
            </a:r>
          </a:p>
        </p:txBody>
      </p:sp>
      <p:pic>
        <p:nvPicPr>
          <p:cNvPr id="1162" name="図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339" y="5638564"/>
            <a:ext cx="1632188" cy="1403682"/>
          </a:xfrm>
          <a:prstGeom prst="rect">
            <a:avLst/>
          </a:prstGeom>
        </p:spPr>
      </p:pic>
      <p:sp>
        <p:nvSpPr>
          <p:cNvPr id="1163" name="テキスト ボックス 47"/>
          <p:cNvSpPr txBox="1"/>
          <p:nvPr/>
        </p:nvSpPr>
        <p:spPr>
          <a:xfrm>
            <a:off x="4503533" y="4882491"/>
            <a:ext cx="4153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自動車と同じように、下の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標識がある場合は一時停止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64" name="四角形: 角を丸くする 48"/>
          <p:cNvSpPr/>
          <p:nvPr/>
        </p:nvSpPr>
        <p:spPr>
          <a:xfrm>
            <a:off x="165663" y="7508994"/>
            <a:ext cx="6534552" cy="2295202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65" name="正方形/長方形 49"/>
          <p:cNvSpPr/>
          <p:nvPr/>
        </p:nvSpPr>
        <p:spPr>
          <a:xfrm>
            <a:off x="3333416" y="7632749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66" name="正方形/長方形 50"/>
          <p:cNvSpPr/>
          <p:nvPr/>
        </p:nvSpPr>
        <p:spPr>
          <a:xfrm>
            <a:off x="165663" y="7665805"/>
            <a:ext cx="68073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自転車で違反をすると講習を受けないといけないの？？</a:t>
            </a:r>
          </a:p>
        </p:txBody>
      </p:sp>
      <p:sp>
        <p:nvSpPr>
          <p:cNvPr id="1167" name="テキスト ボックス 52"/>
          <p:cNvSpPr txBox="1"/>
          <p:nvPr/>
        </p:nvSpPr>
        <p:spPr>
          <a:xfrm>
            <a:off x="140632" y="8010264"/>
            <a:ext cx="6510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　周囲に危険を及ぼすような違反は取締の対象です。一定の危険行為によって３年以内に２回　　　　　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以上検挙された１４歳以上の自転車利用者には「自転車運転者講習」の受講が義務付けられま　</a:t>
            </a:r>
            <a:endParaRPr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す。</a:t>
            </a:r>
            <a:r>
              <a:rPr lang="ja-JP" altLang="en-US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（受講命令に従わないと５万円以下の罰金）</a:t>
            </a:r>
          </a:p>
        </p:txBody>
      </p:sp>
      <p:sp>
        <p:nvSpPr>
          <p:cNvPr id="1168" name="テキスト ボックス 53"/>
          <p:cNvSpPr txBox="1"/>
          <p:nvPr/>
        </p:nvSpPr>
        <p:spPr>
          <a:xfrm>
            <a:off x="137545" y="8656595"/>
            <a:ext cx="6391743" cy="953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　　 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「自転車運転者講習」の受講対象となる危険行為（１５類型）</a:t>
            </a:r>
            <a:endParaRPr lang="en-US" altLang="ja-JP" sz="1100" b="1" dirty="0">
              <a:ln w="0"/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信号無視・通行禁止違反・歩行者用道路における車両の義務違反（徐行義務）・通行区分違反・</a:t>
            </a:r>
            <a:endParaRPr lang="en-US" altLang="ja-JP" sz="1100" b="1" dirty="0">
              <a:ln w="0"/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路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側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帯通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行時の歩行者の通行妨害・遮断踏切立入り・交差点安全進行義務違反等・交差点優先</a:t>
            </a:r>
            <a:endParaRPr lang="en-US" altLang="ja-JP" sz="1100" b="1" dirty="0">
              <a:ln w="0"/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車妨害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等・環状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交差点安全進行義務違反等・指定場所一時不停止等・歩道通行時の通行方法違</a:t>
            </a:r>
            <a:endParaRPr lang="ja-JP" altLang="en-US" sz="1100" b="1" dirty="0">
              <a:ln w="0"/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反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制動装置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（ブ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レーキ）不良</a:t>
            </a:r>
            <a:r>
              <a:rPr lang="ja-JP" altLang="en-US" sz="1100" b="1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自転車運転・酒酔い運転・安全運転義務違反・妨害運転</a:t>
            </a:r>
            <a:endParaRPr lang="ja-JP" altLang="en-US" sz="1100" b="1" dirty="0">
              <a:ln w="0"/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69" name="図 43"/>
          <p:cNvPicPr>
            <a:picLocks noChangeAspect="1"/>
          </p:cNvPicPr>
          <p:nvPr/>
        </p:nvPicPr>
        <p:blipFill>
          <a:blip r:embed="rId5">
            <a:lum bright="2000" contrast="-8000"/>
          </a:blip>
          <a:stretch>
            <a:fillRect/>
          </a:stretch>
        </p:blipFill>
        <p:spPr>
          <a:xfrm>
            <a:off x="386766" y="5338141"/>
            <a:ext cx="2137656" cy="200452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170" name="図 40"/>
          <p:cNvPicPr>
            <a:picLocks noChangeAspect="1"/>
          </p:cNvPicPr>
          <p:nvPr/>
        </p:nvPicPr>
        <p:blipFill>
          <a:blip r:embed="rId6">
            <a:lum bright="2000" contrast="-8000"/>
          </a:blip>
          <a:stretch>
            <a:fillRect/>
          </a:stretch>
        </p:blipFill>
        <p:spPr>
          <a:xfrm>
            <a:off x="2631582" y="5345113"/>
            <a:ext cx="2164870" cy="1998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71" name="テキスト ボックス 71"/>
          <p:cNvSpPr txBox="1"/>
          <p:nvPr/>
        </p:nvSpPr>
        <p:spPr>
          <a:xfrm>
            <a:off x="2887089" y="3608963"/>
            <a:ext cx="1258089" cy="30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自転車及び</a:t>
            </a:r>
          </a:p>
          <a:p>
            <a:r>
              <a:rPr lang="ja-JP" altLang="en-US" sz="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歩行者専用標識</a:t>
            </a:r>
            <a:endParaRPr lang="ja-JP" altLang="en-US" sz="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94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375</TotalTime>
  <Words>602</Words>
  <Application>JUST Focus</Application>
  <Paragraphs>66</Paragraph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HG創英角ﾎﾟｯﾌﾟ体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4.1.5</AppVersion>
  <PresentationFormat>ユーザー設定</PresentationFormat>
  <Slides>2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柳 亜由美</dc:creator>
  <cp:lastModifiedBy>平川美咲</cp:lastModifiedBy>
  <cp:lastPrinted>2022-01-02T10:54:47Z</cp:lastPrinted>
  <dcterms:created xsi:type="dcterms:W3CDTF">2021-12-31T01:52:27Z</dcterms:created>
  <dcterms:modified xsi:type="dcterms:W3CDTF">2022-03-23T23:59:53Z</dcterms:modified>
  <cp:revision>45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